
<file path=[Content_Types].xml><?xml version="1.0" encoding="utf-8"?>
<Types xmlns="http://schemas.openxmlformats.org/package/2006/content-types">
  <Default Extension="jpeg" ContentType="image/jpeg"/>
  <Default Extension="png" ContentType="image/png"/>
  <Default Extension="png&amp;f=1&amp;nofb=1&amp;ipt=caacd689614a5d546ca605290f6c84e421e8eee8766355abf12a32d198cc86d0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  <p:sldMasterId id="2147483740" r:id="rId5"/>
  </p:sldMasterIdLst>
  <p:notesMasterIdLst>
    <p:notesMasterId r:id="rId54"/>
  </p:notesMasterIdLst>
  <p:handoutMasterIdLst>
    <p:handoutMasterId r:id="rId55"/>
  </p:handoutMasterIdLst>
  <p:sldIdLst>
    <p:sldId id="288" r:id="rId6"/>
    <p:sldId id="292" r:id="rId7"/>
    <p:sldId id="404" r:id="rId8"/>
    <p:sldId id="291" r:id="rId9"/>
    <p:sldId id="298" r:id="rId10"/>
    <p:sldId id="2414" r:id="rId11"/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468" r:id="rId44"/>
    <p:sldId id="2470" r:id="rId45"/>
    <p:sldId id="600" r:id="rId46"/>
    <p:sldId id="2471" r:id="rId47"/>
    <p:sldId id="608" r:id="rId48"/>
    <p:sldId id="609" r:id="rId49"/>
    <p:sldId id="2431" r:id="rId50"/>
    <p:sldId id="2469" r:id="rId51"/>
    <p:sldId id="2424" r:id="rId52"/>
    <p:sldId id="307" r:id="rId53"/>
  </p:sldIdLst>
  <p:sldSz cx="9144000" cy="5143500" type="screen16x9"/>
  <p:notesSz cx="6858000" cy="9144000"/>
  <p:custDataLst>
    <p:tags r:id="rId5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EA2"/>
    <a:srgbClr val="00A651"/>
    <a:srgbClr val="80828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7DB2D7-75E4-4D5F-A5E0-69CDB3D44B13}" v="8" dt="2026-07-08T12:39:53.774"/>
  </p1510:revLst>
</p1510:revInfo>
</file>

<file path=ppt/tableStyles.xml><?xml version="1.0" encoding="utf-8"?>
<a:tblStyleLst xmlns:a="http://schemas.openxmlformats.org/drawingml/2006/main" def="{2D5ABB26-0587-4C30-8999-92F81FD0307C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52" y="15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microsoft.com/office/2016/11/relationships/changesInfo" Target="changesInfos/changesInfo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gs" Target="tags/tag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than Townsend" userId="120e2585-86aa-4d5b-91c5-2f01b5493d59" providerId="ADAL" clId="{525740D9-5119-46E7-9766-BFAC15E5E801}"/>
    <pc:docChg chg="undo custSel addSld delSld modSld sldOrd delMainMaster">
      <pc:chgData name="Ethan Townsend" userId="120e2585-86aa-4d5b-91c5-2f01b5493d59" providerId="ADAL" clId="{525740D9-5119-46E7-9766-BFAC15E5E801}" dt="2026-07-08T12:39:53.774" v="2571"/>
      <pc:docMkLst>
        <pc:docMk/>
      </pc:docMkLst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56"/>
        </pc:sldMkLst>
      </pc:sldChg>
      <pc:sldChg chg="add setBg">
        <pc:chgData name="Ethan Townsend" userId="120e2585-86aa-4d5b-91c5-2f01b5493d59" providerId="ADAL" clId="{525740D9-5119-46E7-9766-BFAC15E5E801}" dt="2026-07-08T12:39:53.774" v="2571"/>
        <pc:sldMkLst>
          <pc:docMk/>
          <pc:sldMk cId="0" sldId="257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58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59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60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61"/>
        </pc:sldMkLst>
      </pc:sldChg>
      <pc:sldChg chg="add setBg">
        <pc:chgData name="Ethan Townsend" userId="120e2585-86aa-4d5b-91c5-2f01b5493d59" providerId="ADAL" clId="{525740D9-5119-46E7-9766-BFAC15E5E801}" dt="2026-07-08T12:39:53.774" v="2571"/>
        <pc:sldMkLst>
          <pc:docMk/>
          <pc:sldMk cId="0" sldId="262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63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64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65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66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67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68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69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70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71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72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73"/>
        </pc:sldMkLst>
      </pc:sldChg>
      <pc:sldChg chg="add setBg">
        <pc:chgData name="Ethan Townsend" userId="120e2585-86aa-4d5b-91c5-2f01b5493d59" providerId="ADAL" clId="{525740D9-5119-46E7-9766-BFAC15E5E801}" dt="2026-07-08T12:39:53.774" v="2571"/>
        <pc:sldMkLst>
          <pc:docMk/>
          <pc:sldMk cId="0" sldId="274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75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76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77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78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79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80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81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82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83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84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85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86"/>
        </pc:sldMkLst>
      </pc:sldChg>
      <pc:sldChg chg="add">
        <pc:chgData name="Ethan Townsend" userId="120e2585-86aa-4d5b-91c5-2f01b5493d59" providerId="ADAL" clId="{525740D9-5119-46E7-9766-BFAC15E5E801}" dt="2026-07-08T12:39:53.774" v="2571"/>
        <pc:sldMkLst>
          <pc:docMk/>
          <pc:sldMk cId="0" sldId="287"/>
        </pc:sldMkLst>
      </pc:sldChg>
      <pc:sldChg chg="modSp mod">
        <pc:chgData name="Ethan Townsend" userId="120e2585-86aa-4d5b-91c5-2f01b5493d59" providerId="ADAL" clId="{525740D9-5119-46E7-9766-BFAC15E5E801}" dt="2026-07-01T15:46:37.091" v="1487" actId="20577"/>
        <pc:sldMkLst>
          <pc:docMk/>
          <pc:sldMk cId="160214074" sldId="288"/>
        </pc:sldMkLst>
        <pc:spChg chg="mod">
          <ac:chgData name="Ethan Townsend" userId="120e2585-86aa-4d5b-91c5-2f01b5493d59" providerId="ADAL" clId="{525740D9-5119-46E7-9766-BFAC15E5E801}" dt="2026-07-01T15:46:37.091" v="1487" actId="20577"/>
          <ac:spMkLst>
            <pc:docMk/>
            <pc:sldMk cId="160214074" sldId="288"/>
            <ac:spMk id="8" creationId="{7131DBC1-AC23-2128-4DF5-1AA89B49DE5C}"/>
          </ac:spMkLst>
        </pc:spChg>
      </pc:sldChg>
      <pc:sldChg chg="modSp mod">
        <pc:chgData name="Ethan Townsend" userId="120e2585-86aa-4d5b-91c5-2f01b5493d59" providerId="ADAL" clId="{525740D9-5119-46E7-9766-BFAC15E5E801}" dt="2026-07-01T15:52:24.591" v="1685" actId="1076"/>
        <pc:sldMkLst>
          <pc:docMk/>
          <pc:sldMk cId="2357062371" sldId="292"/>
        </pc:sldMkLst>
        <pc:spChg chg="mod">
          <ac:chgData name="Ethan Townsend" userId="120e2585-86aa-4d5b-91c5-2f01b5493d59" providerId="ADAL" clId="{525740D9-5119-46E7-9766-BFAC15E5E801}" dt="2026-07-01T15:52:13.680" v="1683" actId="1076"/>
          <ac:spMkLst>
            <pc:docMk/>
            <pc:sldMk cId="2357062371" sldId="292"/>
            <ac:spMk id="2" creationId="{B5291FFD-84A8-6A4C-BE9C-4878016AE794}"/>
          </ac:spMkLst>
        </pc:spChg>
        <pc:spChg chg="mod">
          <ac:chgData name="Ethan Townsend" userId="120e2585-86aa-4d5b-91c5-2f01b5493d59" providerId="ADAL" clId="{525740D9-5119-46E7-9766-BFAC15E5E801}" dt="2026-07-01T15:52:24.591" v="1685" actId="1076"/>
          <ac:spMkLst>
            <pc:docMk/>
            <pc:sldMk cId="2357062371" sldId="292"/>
            <ac:spMk id="3" creationId="{7CC34ED3-38C1-7614-16CE-8760A7D1FBE6}"/>
          </ac:spMkLst>
        </pc:spChg>
      </pc:sldChg>
      <pc:sldChg chg="modSp mod">
        <pc:chgData name="Ethan Townsend" userId="120e2585-86aa-4d5b-91c5-2f01b5493d59" providerId="ADAL" clId="{525740D9-5119-46E7-9766-BFAC15E5E801}" dt="2026-07-07T16:30:25.709" v="2570" actId="20577"/>
        <pc:sldMkLst>
          <pc:docMk/>
          <pc:sldMk cId="975810222" sldId="298"/>
        </pc:sldMkLst>
        <pc:spChg chg="mod">
          <ac:chgData name="Ethan Townsend" userId="120e2585-86aa-4d5b-91c5-2f01b5493d59" providerId="ADAL" clId="{525740D9-5119-46E7-9766-BFAC15E5E801}" dt="2026-07-07T16:30:25.709" v="2570" actId="20577"/>
          <ac:spMkLst>
            <pc:docMk/>
            <pc:sldMk cId="975810222" sldId="298"/>
            <ac:spMk id="3" creationId="{BA71197E-8631-13FE-5B1E-9597FCD237FE}"/>
          </ac:spMkLst>
        </pc:spChg>
      </pc:sldChg>
      <pc:sldChg chg="addSp modSp mod">
        <pc:chgData name="Ethan Townsend" userId="120e2585-86aa-4d5b-91c5-2f01b5493d59" providerId="ADAL" clId="{525740D9-5119-46E7-9766-BFAC15E5E801}" dt="2026-07-01T16:27:30.254" v="1857" actId="1076"/>
        <pc:sldMkLst>
          <pc:docMk/>
          <pc:sldMk cId="708032943" sldId="600"/>
        </pc:sldMkLst>
        <pc:spChg chg="mod">
          <ac:chgData name="Ethan Townsend" userId="120e2585-86aa-4d5b-91c5-2f01b5493d59" providerId="ADAL" clId="{525740D9-5119-46E7-9766-BFAC15E5E801}" dt="2026-07-01T16:02:09.869" v="1855" actId="13926"/>
          <ac:spMkLst>
            <pc:docMk/>
            <pc:sldMk cId="708032943" sldId="600"/>
            <ac:spMk id="2" creationId="{3C892925-FA48-7C96-0918-7695064B2AE8}"/>
          </ac:spMkLst>
        </pc:spChg>
        <pc:spChg chg="mod">
          <ac:chgData name="Ethan Townsend" userId="120e2585-86aa-4d5b-91c5-2f01b5493d59" providerId="ADAL" clId="{525740D9-5119-46E7-9766-BFAC15E5E801}" dt="2026-07-01T16:01:34.367" v="1847" actId="20577"/>
          <ac:spMkLst>
            <pc:docMk/>
            <pc:sldMk cId="708032943" sldId="600"/>
            <ac:spMk id="3" creationId="{B500BAA7-15AD-5F0F-3968-9A1DC11BB9A8}"/>
          </ac:spMkLst>
        </pc:spChg>
        <pc:picChg chg="add mod">
          <ac:chgData name="Ethan Townsend" userId="120e2585-86aa-4d5b-91c5-2f01b5493d59" providerId="ADAL" clId="{525740D9-5119-46E7-9766-BFAC15E5E801}" dt="2026-07-01T16:27:30.254" v="1857" actId="1076"/>
          <ac:picMkLst>
            <pc:docMk/>
            <pc:sldMk cId="708032943" sldId="600"/>
            <ac:picMk id="5" creationId="{BC918736-7C34-741F-9E38-6A455488DD3B}"/>
          </ac:picMkLst>
        </pc:picChg>
        <pc:picChg chg="add mod">
          <ac:chgData name="Ethan Townsend" userId="120e2585-86aa-4d5b-91c5-2f01b5493d59" providerId="ADAL" clId="{525740D9-5119-46E7-9766-BFAC15E5E801}" dt="2026-07-01T16:24:03.997" v="1856" actId="14100"/>
          <ac:picMkLst>
            <pc:docMk/>
            <pc:sldMk cId="708032943" sldId="600"/>
            <ac:picMk id="7" creationId="{E272B682-BE70-F74D-AA74-6B55311827CA}"/>
          </ac:picMkLst>
        </pc:picChg>
      </pc:sldChg>
      <pc:sldChg chg="addSp delSp mod">
        <pc:chgData name="Ethan Townsend" userId="120e2585-86aa-4d5b-91c5-2f01b5493d59" providerId="ADAL" clId="{525740D9-5119-46E7-9766-BFAC15E5E801}" dt="2026-07-01T15:54:42.123" v="1686" actId="22"/>
        <pc:sldMkLst>
          <pc:docMk/>
          <pc:sldMk cId="515257596" sldId="608"/>
        </pc:sldMkLst>
        <pc:picChg chg="add">
          <ac:chgData name="Ethan Townsend" userId="120e2585-86aa-4d5b-91c5-2f01b5493d59" providerId="ADAL" clId="{525740D9-5119-46E7-9766-BFAC15E5E801}" dt="2026-07-01T15:54:42.123" v="1686" actId="22"/>
          <ac:picMkLst>
            <pc:docMk/>
            <pc:sldMk cId="515257596" sldId="608"/>
            <ac:picMk id="4" creationId="{D5AC911F-6267-7DC0-9B29-B81D4E9F8164}"/>
          </ac:picMkLst>
        </pc:picChg>
      </pc:sldChg>
      <pc:sldChg chg="addSp delSp mod">
        <pc:chgData name="Ethan Townsend" userId="120e2585-86aa-4d5b-91c5-2f01b5493d59" providerId="ADAL" clId="{525740D9-5119-46E7-9766-BFAC15E5E801}" dt="2026-07-01T15:54:59.496" v="1687" actId="22"/>
        <pc:sldMkLst>
          <pc:docMk/>
          <pc:sldMk cId="3734092618" sldId="609"/>
        </pc:sldMkLst>
        <pc:picChg chg="add">
          <ac:chgData name="Ethan Townsend" userId="120e2585-86aa-4d5b-91c5-2f01b5493d59" providerId="ADAL" clId="{525740D9-5119-46E7-9766-BFAC15E5E801}" dt="2026-07-01T15:54:59.496" v="1687" actId="22"/>
          <ac:picMkLst>
            <pc:docMk/>
            <pc:sldMk cId="3734092618" sldId="609"/>
            <ac:picMk id="4" creationId="{CC7C73FE-3175-10DC-8805-0CF4523757FE}"/>
          </ac:picMkLst>
        </pc:picChg>
      </pc:sldChg>
      <pc:sldChg chg="modSp mod">
        <pc:chgData name="Ethan Townsend" userId="120e2585-86aa-4d5b-91c5-2f01b5493d59" providerId="ADAL" clId="{525740D9-5119-46E7-9766-BFAC15E5E801}" dt="2026-07-01T15:50:09.187" v="1647" actId="20577"/>
        <pc:sldMkLst>
          <pc:docMk/>
          <pc:sldMk cId="1304986427" sldId="2414"/>
        </pc:sldMkLst>
        <pc:spChg chg="mod">
          <ac:chgData name="Ethan Townsend" userId="120e2585-86aa-4d5b-91c5-2f01b5493d59" providerId="ADAL" clId="{525740D9-5119-46E7-9766-BFAC15E5E801}" dt="2026-07-01T15:50:09.187" v="1647" actId="20577"/>
          <ac:spMkLst>
            <pc:docMk/>
            <pc:sldMk cId="1304986427" sldId="2414"/>
            <ac:spMk id="3" creationId="{127B741F-43CB-A05C-1174-9037DC5F3860}"/>
          </ac:spMkLst>
        </pc:spChg>
      </pc:sldChg>
      <pc:sldChg chg="modSp mod">
        <pc:chgData name="Ethan Townsend" userId="120e2585-86aa-4d5b-91c5-2f01b5493d59" providerId="ADAL" clId="{525740D9-5119-46E7-9766-BFAC15E5E801}" dt="2026-07-01T15:51:09.314" v="1682" actId="6549"/>
        <pc:sldMkLst>
          <pc:docMk/>
          <pc:sldMk cId="3958809679" sldId="2424"/>
        </pc:sldMkLst>
        <pc:spChg chg="mod">
          <ac:chgData name="Ethan Townsend" userId="120e2585-86aa-4d5b-91c5-2f01b5493d59" providerId="ADAL" clId="{525740D9-5119-46E7-9766-BFAC15E5E801}" dt="2026-07-01T15:51:09.314" v="1682" actId="6549"/>
          <ac:spMkLst>
            <pc:docMk/>
            <pc:sldMk cId="3958809679" sldId="2424"/>
            <ac:spMk id="3" creationId="{82992A68-91F3-FE79-E79E-FAD5BA41FC3F}"/>
          </ac:spMkLst>
        </pc:spChg>
      </pc:sldChg>
      <pc:sldChg chg="modSp mod ord">
        <pc:chgData name="Ethan Townsend" userId="120e2585-86aa-4d5b-91c5-2f01b5493d59" providerId="ADAL" clId="{525740D9-5119-46E7-9766-BFAC15E5E801}" dt="2026-07-07T13:53:25.516" v="2048" actId="13926"/>
        <pc:sldMkLst>
          <pc:docMk/>
          <pc:sldMk cId="1928488924" sldId="2470"/>
        </pc:sldMkLst>
        <pc:spChg chg="mod">
          <ac:chgData name="Ethan Townsend" userId="120e2585-86aa-4d5b-91c5-2f01b5493d59" providerId="ADAL" clId="{525740D9-5119-46E7-9766-BFAC15E5E801}" dt="2026-07-07T13:53:25.516" v="2048" actId="13926"/>
          <ac:spMkLst>
            <pc:docMk/>
            <pc:sldMk cId="1928488924" sldId="2470"/>
            <ac:spMk id="2" creationId="{D767D4E4-5F94-B103-97F2-7C2AC0E2167B}"/>
          </ac:spMkLst>
        </pc:spChg>
        <pc:spChg chg="mod">
          <ac:chgData name="Ethan Townsend" userId="120e2585-86aa-4d5b-91c5-2f01b5493d59" providerId="ADAL" clId="{525740D9-5119-46E7-9766-BFAC15E5E801}" dt="2026-07-07T13:53:20.165" v="2047" actId="313"/>
          <ac:spMkLst>
            <pc:docMk/>
            <pc:sldMk cId="1928488924" sldId="2470"/>
            <ac:spMk id="3" creationId="{306C0F1A-27A5-1A43-D88B-5A15CEDF0E64}"/>
          </ac:spMkLst>
        </pc:spChg>
      </pc:sldChg>
      <pc:sldChg chg="addSp delSp modSp new mod">
        <pc:chgData name="Ethan Townsend" userId="120e2585-86aa-4d5b-91c5-2f01b5493d59" providerId="ADAL" clId="{525740D9-5119-46E7-9766-BFAC15E5E801}" dt="2026-07-07T16:29:44.080" v="2558" actId="1076"/>
        <pc:sldMkLst>
          <pc:docMk/>
          <pc:sldMk cId="2480682674" sldId="2471"/>
        </pc:sldMkLst>
        <pc:spChg chg="mod">
          <ac:chgData name="Ethan Townsend" userId="120e2585-86aa-4d5b-91c5-2f01b5493d59" providerId="ADAL" clId="{525740D9-5119-46E7-9766-BFAC15E5E801}" dt="2026-07-07T16:26:41.404" v="2415" actId="20577"/>
          <ac:spMkLst>
            <pc:docMk/>
            <pc:sldMk cId="2480682674" sldId="2471"/>
            <ac:spMk id="2" creationId="{A8A86055-6CDD-581E-91E1-8DE9692C3454}"/>
          </ac:spMkLst>
        </pc:spChg>
        <pc:spChg chg="mod">
          <ac:chgData name="Ethan Townsend" userId="120e2585-86aa-4d5b-91c5-2f01b5493d59" providerId="ADAL" clId="{525740D9-5119-46E7-9766-BFAC15E5E801}" dt="2026-07-07T16:29:40.442" v="2557" actId="14100"/>
          <ac:spMkLst>
            <pc:docMk/>
            <pc:sldMk cId="2480682674" sldId="2471"/>
            <ac:spMk id="3" creationId="{24BE2091-0D8D-B0CB-16BE-AAD6D9C82BFC}"/>
          </ac:spMkLst>
        </pc:spChg>
        <pc:spChg chg="add del">
          <ac:chgData name="Ethan Townsend" userId="120e2585-86aa-4d5b-91c5-2f01b5493d59" providerId="ADAL" clId="{525740D9-5119-46E7-9766-BFAC15E5E801}" dt="2026-07-07T16:28:11.399" v="2494" actId="22"/>
          <ac:spMkLst>
            <pc:docMk/>
            <pc:sldMk cId="2480682674" sldId="2471"/>
            <ac:spMk id="5" creationId="{5B8A94FD-CA92-F462-A6D2-90FF0EEA46AF}"/>
          </ac:spMkLst>
        </pc:spChg>
        <pc:spChg chg="add mod">
          <ac:chgData name="Ethan Townsend" userId="120e2585-86aa-4d5b-91c5-2f01b5493d59" providerId="ADAL" clId="{525740D9-5119-46E7-9766-BFAC15E5E801}" dt="2026-07-07T16:29:44.080" v="2558" actId="1076"/>
          <ac:spMkLst>
            <pc:docMk/>
            <pc:sldMk cId="2480682674" sldId="2471"/>
            <ac:spMk id="8" creationId="{C3AB6E18-1CDB-2720-DF84-F8304C878495}"/>
          </ac:spMkLst>
        </pc:spChg>
        <pc:picChg chg="add mod">
          <ac:chgData name="Ethan Townsend" userId="120e2585-86aa-4d5b-91c5-2f01b5493d59" providerId="ADAL" clId="{525740D9-5119-46E7-9766-BFAC15E5E801}" dt="2026-07-07T16:28:23.290" v="2500" actId="1076"/>
          <ac:picMkLst>
            <pc:docMk/>
            <pc:sldMk cId="2480682674" sldId="2471"/>
            <ac:picMk id="6" creationId="{1BB2FBFE-F2A4-83ED-5BB6-CC586797E2C7}"/>
          </ac:picMkLst>
        </pc:picChg>
      </pc:sldChg>
    </pc:docChg>
  </pc:docChgLst>
  <pc:docChgLst>
    <pc:chgData name="Ethan Townsend" userId="S::etownsend@capitalmpo.org::120e2585-86aa-4d5b-91c5-2f01b5493d59" providerId="AD" clId="Web-{BA2148F6-4C6F-FDE2-75FD-35816F0FDC86}"/>
    <pc:docChg chg="modSld">
      <pc:chgData name="Ethan Townsend" userId="S::etownsend@capitalmpo.org::120e2585-86aa-4d5b-91c5-2f01b5493d59" providerId="AD" clId="Web-{BA2148F6-4C6F-FDE2-75FD-35816F0FDC86}" dt="2026-07-06T18:30:04.569" v="89" actId="20577"/>
      <pc:docMkLst>
        <pc:docMk/>
      </pc:docMkLst>
      <pc:sldChg chg="modSp">
        <pc:chgData name="Ethan Townsend" userId="S::etownsend@capitalmpo.org::120e2585-86aa-4d5b-91c5-2f01b5493d59" providerId="AD" clId="Web-{BA2148F6-4C6F-FDE2-75FD-35816F0FDC86}" dt="2026-07-06T18:30:04.569" v="89" actId="20577"/>
        <pc:sldMkLst>
          <pc:docMk/>
          <pc:sldMk cId="1928488924" sldId="2470"/>
        </pc:sldMkLst>
        <pc:spChg chg="mod">
          <ac:chgData name="Ethan Townsend" userId="S::etownsend@capitalmpo.org::120e2585-86aa-4d5b-91c5-2f01b5493d59" providerId="AD" clId="Web-{BA2148F6-4C6F-FDE2-75FD-35816F0FDC86}" dt="2026-07-06T18:30:04.569" v="89" actId="20577"/>
          <ac:spMkLst>
            <pc:docMk/>
            <pc:sldMk cId="1928488924" sldId="2470"/>
            <ac:spMk id="3" creationId="{306C0F1A-27A5-1A43-D88B-5A15CEDF0E6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EFD354-2EB5-4FF2-8441-70D4E9DEDFC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4FBD2E-C7A0-4E48-866E-3C5963668A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6E40C-3742-4DA9-A9A3-CF863A648148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290DCF-C7D1-419D-A4D6-0C8827809F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1943AD-7C81-4719-87D4-83D0736C42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F43C5-6B27-466D-88E9-D3FAAEF61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360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B9443-3D02-473A-8C12-0C5933C06D36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79F6B-B6EC-4523-B0CD-EC396D178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48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79F6B-B6EC-4523-B0CD-EC396D178DB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9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A2BB39-DDD9-E442-8D33-504DAE25B1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370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63E69-85B5-FDBF-7600-7B8573ED8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64335E-27AF-01A1-66C3-2EC5399616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E820EF-5A26-C72A-1693-F35D16EE17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904FBA-2A68-EAC7-F16D-4A6574889F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79F6B-B6EC-4523-B0CD-EC396D178DB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281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By making outdoor activity accessible to millions, the Trail allows New Yorkers to lead healthier lives while helping communities mitigate the real costs of environmental degradation.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45016-8663-23CF-4AC5-4B9BFDA74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F7911F-94CB-46F4-98CF-725D61654A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A4E5F6-241F-9556-2AAE-DDE089950D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7B277-0A16-21EE-7A0D-C638BC9A5A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79F6B-B6EC-4523-B0CD-EC396D178DB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03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B85A0A-DAA3-4710-9E7C-15C4F6B640AF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560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3.wdp"/><Relationship Id="rId14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4" descr="A logo of a company&#10;&#10;Description automatically generated">
            <a:extLst>
              <a:ext uri="{FF2B5EF4-FFF2-40B4-BE49-F238E27FC236}">
                <a16:creationId xmlns:a16="http://schemas.microsoft.com/office/drawing/2014/main" id="{F8BB1E49-3C04-FBF8-61FB-40D110F94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25" t="11664" r="14334" b="11922"/>
          <a:stretch/>
        </p:blipFill>
        <p:spPr>
          <a:xfrm>
            <a:off x="-2893" y="0"/>
            <a:ext cx="4347099" cy="5160963"/>
          </a:xfrm>
          <a:prstGeom prst="rect">
            <a:avLst/>
          </a:prstGeom>
        </p:spPr>
      </p:pic>
      <p:pic>
        <p:nvPicPr>
          <p:cNvPr id="8" name="Picture 7" descr="A black and white map of the state&#10;&#10;Description automatically generated">
            <a:extLst>
              <a:ext uri="{FF2B5EF4-FFF2-40B4-BE49-F238E27FC236}">
                <a16:creationId xmlns:a16="http://schemas.microsoft.com/office/drawing/2014/main" id="{56A902D6-0F5F-EAC0-44CA-136ACEF8C1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3818">
            <a:off x="3727756" y="-569009"/>
            <a:ext cx="4870620" cy="6298981"/>
          </a:xfrm>
          <a:prstGeom prst="rect">
            <a:avLst/>
          </a:prstGeom>
          <a:effectLst/>
        </p:spPr>
      </p:pic>
      <p:pic>
        <p:nvPicPr>
          <p:cNvPr id="11" name="Picture 10" descr="A blue icon of a person on a bicycle&#10;&#10;Description automatically generated">
            <a:extLst>
              <a:ext uri="{FF2B5EF4-FFF2-40B4-BE49-F238E27FC236}">
                <a16:creationId xmlns:a16="http://schemas.microsoft.com/office/drawing/2014/main" id="{73F3802D-CE9D-D811-DC17-4E7668220C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398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828" y="4563639"/>
            <a:ext cx="453551" cy="400795"/>
          </a:xfrm>
          <a:prstGeom prst="rect">
            <a:avLst/>
          </a:prstGeom>
        </p:spPr>
      </p:pic>
      <p:pic>
        <p:nvPicPr>
          <p:cNvPr id="12" name="Picture 11" descr="A blue truck with a lightning bolt&#10;&#10;Description automatically generated">
            <a:extLst>
              <a:ext uri="{FF2B5EF4-FFF2-40B4-BE49-F238E27FC236}">
                <a16:creationId xmlns:a16="http://schemas.microsoft.com/office/drawing/2014/main" id="{6F163C53-83AF-D24D-CCAC-6DD7434405F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398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229" y="4573435"/>
            <a:ext cx="521900" cy="381204"/>
          </a:xfrm>
          <a:prstGeom prst="rect">
            <a:avLst/>
          </a:prstGeom>
          <a:effectLst/>
        </p:spPr>
      </p:pic>
      <p:pic>
        <p:nvPicPr>
          <p:cNvPr id="13" name="Picture 12" descr="A blue and black van&#10;&#10;Description automatically generated">
            <a:extLst>
              <a:ext uri="{FF2B5EF4-FFF2-40B4-BE49-F238E27FC236}">
                <a16:creationId xmlns:a16="http://schemas.microsoft.com/office/drawing/2014/main" id="{5943AB03-5011-ADB2-833B-79642D4D2FD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398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673" y="4590130"/>
            <a:ext cx="773772" cy="347813"/>
          </a:xfrm>
          <a:prstGeom prst="rect">
            <a:avLst/>
          </a:prstGeom>
        </p:spPr>
      </p:pic>
      <p:pic>
        <p:nvPicPr>
          <p:cNvPr id="14" name="Picture 13" descr="A blue car with black background&#10;&#10;Description automatically generated">
            <a:extLst>
              <a:ext uri="{FF2B5EF4-FFF2-40B4-BE49-F238E27FC236}">
                <a16:creationId xmlns:a16="http://schemas.microsoft.com/office/drawing/2014/main" id="{39C6EA02-BAF5-E329-3ABE-B21E468084A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398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205" y="4622912"/>
            <a:ext cx="773772" cy="282249"/>
          </a:xfrm>
          <a:prstGeom prst="rect">
            <a:avLst/>
          </a:prstGeom>
        </p:spPr>
      </p:pic>
      <p:pic>
        <p:nvPicPr>
          <p:cNvPr id="15" name="Picture 14" descr="A blue symbol of a person in a wheelchair&#10;&#10;Description automatically generated">
            <a:extLst>
              <a:ext uri="{FF2B5EF4-FFF2-40B4-BE49-F238E27FC236}">
                <a16:creationId xmlns:a16="http://schemas.microsoft.com/office/drawing/2014/main" id="{8B6D02E6-C84E-BB5F-5949-C90B7AAC518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398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296" y="4562523"/>
            <a:ext cx="306058" cy="37541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D21978F-E6FA-A832-2454-A460C612C558}"/>
              </a:ext>
            </a:extLst>
          </p:cNvPr>
          <p:cNvSpPr/>
          <p:nvPr userDrawn="1"/>
        </p:nvSpPr>
        <p:spPr>
          <a:xfrm>
            <a:off x="6073720" y="500789"/>
            <a:ext cx="696108" cy="4653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close-up of a sign&#10;&#10;Description automatically generated">
            <a:extLst>
              <a:ext uri="{FF2B5EF4-FFF2-40B4-BE49-F238E27FC236}">
                <a16:creationId xmlns:a16="http://schemas.microsoft.com/office/drawing/2014/main" id="{FB3EFF38-6EB3-2A0C-5E83-8A51821EDB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721" y="275775"/>
            <a:ext cx="2635448" cy="8187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789E20-7315-6033-507E-B759C7019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977673"/>
            <a:ext cx="4347099" cy="1172450"/>
          </a:xfrm>
        </p:spPr>
        <p:txBody>
          <a:bodyPr>
            <a:noAutofit/>
          </a:bodyPr>
          <a:lstStyle>
            <a:lvl1pPr algn="ctr"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B23621-36C1-2220-A3E0-DCDF3B38BF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31514" y="3150123"/>
            <a:ext cx="4097234" cy="487346"/>
          </a:xfr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accent3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89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Green">
    <p:bg>
      <p:bgPr>
        <a:solidFill>
          <a:srgbClr val="00A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a city&#10;&#10;Description automatically generated">
            <a:extLst>
              <a:ext uri="{FF2B5EF4-FFF2-40B4-BE49-F238E27FC236}">
                <a16:creationId xmlns:a16="http://schemas.microsoft.com/office/drawing/2014/main" id="{A129FF64-2444-B302-CC13-ADF91DFCB2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08648" cy="51435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207BC90-D6B5-3EDF-4EFF-9CAC3772EB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074664"/>
            <a:ext cx="7886700" cy="994172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 SLIDE</a:t>
            </a:r>
          </a:p>
        </p:txBody>
      </p:sp>
    </p:spTree>
    <p:extLst>
      <p:ext uri="{BB962C8B-B14F-4D97-AF65-F5344CB8AC3E}">
        <p14:creationId xmlns:p14="http://schemas.microsoft.com/office/powerpoint/2010/main" val="276579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Gray">
    <p:bg>
      <p:bgPr>
        <a:solidFill>
          <a:srgbClr val="8082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a city&#10;&#10;Description automatically generated">
            <a:extLst>
              <a:ext uri="{FF2B5EF4-FFF2-40B4-BE49-F238E27FC236}">
                <a16:creationId xmlns:a16="http://schemas.microsoft.com/office/drawing/2014/main" id="{A129FF64-2444-B302-CC13-ADF91DFCB2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08648" cy="51435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1DEBCE4-0213-CB81-972F-49D15E65E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074664"/>
            <a:ext cx="7886700" cy="994172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 SLIDE</a:t>
            </a:r>
          </a:p>
        </p:txBody>
      </p:sp>
    </p:spTree>
    <p:extLst>
      <p:ext uri="{BB962C8B-B14F-4D97-AF65-F5344CB8AC3E}">
        <p14:creationId xmlns:p14="http://schemas.microsoft.com/office/powerpoint/2010/main" val="888866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72E1D29-9151-4741-B606-16BFE50152F3}"/>
              </a:ext>
            </a:extLst>
          </p:cNvPr>
          <p:cNvSpPr/>
          <p:nvPr userDrawn="1"/>
        </p:nvSpPr>
        <p:spPr>
          <a:xfrm rot="13500000">
            <a:off x="6678457" y="1633055"/>
            <a:ext cx="1877396" cy="1877390"/>
          </a:xfrm>
          <a:prstGeom prst="roundRect">
            <a:avLst/>
          </a:prstGeom>
          <a:gradFill flip="none" rotWithShape="1">
            <a:gsLst>
              <a:gs pos="91000">
                <a:srgbClr val="034EA2"/>
              </a:gs>
              <a:gs pos="0">
                <a:srgbClr val="034EA2">
                  <a:lumMod val="63000"/>
                  <a:lumOff val="37000"/>
                </a:srgbClr>
              </a:gs>
            </a:gsLst>
            <a:lin ang="8100000" scaled="1"/>
            <a:tileRect/>
          </a:gradFill>
          <a:ln>
            <a:noFill/>
          </a:ln>
          <a:effectLst>
            <a:outerShdw blurRad="317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13">
              <a:latin typeface="Open Sans" panose="020B0606030504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D307B7E-1F13-4BF5-98E1-89334EDF17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09427" y="876097"/>
            <a:ext cx="3391306" cy="3391307"/>
          </a:xfrm>
          <a:custGeom>
            <a:avLst/>
            <a:gdLst>
              <a:gd name="connsiteX0" fmla="*/ 2260868 w 4521741"/>
              <a:gd name="connsiteY0" fmla="*/ 0 h 4521742"/>
              <a:gd name="connsiteX1" fmla="*/ 2678457 w 4521741"/>
              <a:gd name="connsiteY1" fmla="*/ 172971 h 4521742"/>
              <a:gd name="connsiteX2" fmla="*/ 4348771 w 4521741"/>
              <a:gd name="connsiteY2" fmla="*/ 1843285 h 4521742"/>
              <a:gd name="connsiteX3" fmla="*/ 4348771 w 4521741"/>
              <a:gd name="connsiteY3" fmla="*/ 2678463 h 4521742"/>
              <a:gd name="connsiteX4" fmla="*/ 2678463 w 4521741"/>
              <a:gd name="connsiteY4" fmla="*/ 4348771 h 4521742"/>
              <a:gd name="connsiteX5" fmla="*/ 1843285 w 4521741"/>
              <a:gd name="connsiteY5" fmla="*/ 4348771 h 4521742"/>
              <a:gd name="connsiteX6" fmla="*/ 172971 w 4521741"/>
              <a:gd name="connsiteY6" fmla="*/ 2678457 h 4521742"/>
              <a:gd name="connsiteX7" fmla="*/ 172971 w 4521741"/>
              <a:gd name="connsiteY7" fmla="*/ 1843279 h 4521742"/>
              <a:gd name="connsiteX8" fmla="*/ 1843279 w 4521741"/>
              <a:gd name="connsiteY8" fmla="*/ 172971 h 4521742"/>
              <a:gd name="connsiteX9" fmla="*/ 2260868 w 4521741"/>
              <a:gd name="connsiteY9" fmla="*/ 0 h 4521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21741" h="4521742">
                <a:moveTo>
                  <a:pt x="2260868" y="0"/>
                </a:moveTo>
                <a:cubicBezTo>
                  <a:pt x="2412006" y="0"/>
                  <a:pt x="2563143" y="57657"/>
                  <a:pt x="2678457" y="172971"/>
                </a:cubicBezTo>
                <a:lnTo>
                  <a:pt x="4348771" y="1843285"/>
                </a:lnTo>
                <a:cubicBezTo>
                  <a:pt x="4579398" y="2073913"/>
                  <a:pt x="4579398" y="2447835"/>
                  <a:pt x="4348771" y="2678463"/>
                </a:cubicBezTo>
                <a:lnTo>
                  <a:pt x="2678463" y="4348771"/>
                </a:lnTo>
                <a:cubicBezTo>
                  <a:pt x="2447835" y="4579399"/>
                  <a:pt x="2073913" y="4579399"/>
                  <a:pt x="1843285" y="4348771"/>
                </a:cubicBezTo>
                <a:lnTo>
                  <a:pt x="172971" y="2678457"/>
                </a:lnTo>
                <a:cubicBezTo>
                  <a:pt x="-57657" y="2447829"/>
                  <a:pt x="-57657" y="2073907"/>
                  <a:pt x="172971" y="1843279"/>
                </a:cubicBezTo>
                <a:lnTo>
                  <a:pt x="1843279" y="172971"/>
                </a:lnTo>
                <a:cubicBezTo>
                  <a:pt x="1958593" y="57657"/>
                  <a:pt x="2109731" y="0"/>
                  <a:pt x="226086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1056C5-2864-AFEA-2C85-8805DFB33C30}"/>
              </a:ext>
            </a:extLst>
          </p:cNvPr>
          <p:cNvSpPr/>
          <p:nvPr userDrawn="1"/>
        </p:nvSpPr>
        <p:spPr>
          <a:xfrm>
            <a:off x="7456184" y="4779221"/>
            <a:ext cx="1509921" cy="26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825" b="1">
                <a:solidFill>
                  <a:schemeClr val="bg1">
                    <a:lumMod val="7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Presentation Pages - 01</a:t>
            </a:r>
            <a:endParaRPr lang="en-US" sz="825" b="1">
              <a:solidFill>
                <a:schemeClr val="bg1">
                  <a:lumMod val="7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C0694C3-83D1-2751-1581-7D9912786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07924"/>
            <a:ext cx="4266160" cy="326350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05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6B58FB-1F92-4904-6ECF-7385F1FB8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3831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1 Rect. Imag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FE89F7D-BE8F-460A-B051-1F8D667E7507}"/>
              </a:ext>
            </a:extLst>
          </p:cNvPr>
          <p:cNvSpPr/>
          <p:nvPr userDrawn="1"/>
        </p:nvSpPr>
        <p:spPr>
          <a:xfrm rot="2076423">
            <a:off x="6769331" y="1723521"/>
            <a:ext cx="3492038" cy="3808696"/>
          </a:xfrm>
          <a:custGeom>
            <a:avLst/>
            <a:gdLst>
              <a:gd name="connsiteX0" fmla="*/ 10055 w 4656051"/>
              <a:gd name="connsiteY0" fmla="*/ 0 h 5078261"/>
              <a:gd name="connsiteX1" fmla="*/ 2318233 w 4656051"/>
              <a:gd name="connsiteY1" fmla="*/ 0 h 5078261"/>
              <a:gd name="connsiteX2" fmla="*/ 4656051 w 4656051"/>
              <a:gd name="connsiteY2" fmla="*/ 3387969 h 5078261"/>
              <a:gd name="connsiteX3" fmla="*/ 2206479 w 4656051"/>
              <a:gd name="connsiteY3" fmla="*/ 5078260 h 5078261"/>
              <a:gd name="connsiteX4" fmla="*/ 10055 w 4656051"/>
              <a:gd name="connsiteY4" fmla="*/ 5078261 h 5078261"/>
              <a:gd name="connsiteX5" fmla="*/ 0 w 4656051"/>
              <a:gd name="connsiteY5" fmla="*/ 5068206 h 5078261"/>
              <a:gd name="connsiteX6" fmla="*/ 0 w 4656051"/>
              <a:gd name="connsiteY6" fmla="*/ 10055 h 5078261"/>
              <a:gd name="connsiteX7" fmla="*/ 10055 w 4656051"/>
              <a:gd name="connsiteY7" fmla="*/ 0 h 5078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6051" h="5078261">
                <a:moveTo>
                  <a:pt x="10055" y="0"/>
                </a:moveTo>
                <a:lnTo>
                  <a:pt x="2318233" y="0"/>
                </a:lnTo>
                <a:lnTo>
                  <a:pt x="4656051" y="3387969"/>
                </a:lnTo>
                <a:lnTo>
                  <a:pt x="2206479" y="5078260"/>
                </a:lnTo>
                <a:lnTo>
                  <a:pt x="10055" y="5078261"/>
                </a:lnTo>
                <a:cubicBezTo>
                  <a:pt x="4502" y="5078261"/>
                  <a:pt x="0" y="5073759"/>
                  <a:pt x="0" y="5068206"/>
                </a:cubicBezTo>
                <a:lnTo>
                  <a:pt x="0" y="10055"/>
                </a:lnTo>
                <a:cubicBezTo>
                  <a:pt x="0" y="4502"/>
                  <a:pt x="4502" y="0"/>
                  <a:pt x="10055" y="0"/>
                </a:cubicBezTo>
                <a:close/>
              </a:path>
            </a:pathLst>
          </a:custGeom>
          <a:gradFill flip="none" rotWithShape="1">
            <a:gsLst>
              <a:gs pos="91000">
                <a:srgbClr val="00A651"/>
              </a:gs>
              <a:gs pos="0">
                <a:srgbClr val="00A651">
                  <a:lumMod val="63225"/>
                  <a:lumOff val="36775"/>
                </a:srgbClr>
              </a:gs>
            </a:gsLst>
            <a:lin ang="8100000" scaled="1"/>
            <a:tileRect/>
          </a:gradFill>
          <a:ln>
            <a:noFill/>
          </a:ln>
          <a:effectLst>
            <a:outerShdw blurRad="317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13">
              <a:latin typeface="Open Sans" panose="020B0606030504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9DAEA4-422B-43C1-94C5-A764809D99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66059" y="1189435"/>
            <a:ext cx="2002652" cy="2764631"/>
          </a:xfrm>
          <a:custGeom>
            <a:avLst/>
            <a:gdLst>
              <a:gd name="connsiteX0" fmla="*/ 0 w 2670202"/>
              <a:gd name="connsiteY0" fmla="*/ 0 h 3686174"/>
              <a:gd name="connsiteX1" fmla="*/ 2670202 w 2670202"/>
              <a:gd name="connsiteY1" fmla="*/ 0 h 3686174"/>
              <a:gd name="connsiteX2" fmla="*/ 2670202 w 2670202"/>
              <a:gd name="connsiteY2" fmla="*/ 3686174 h 3686174"/>
              <a:gd name="connsiteX3" fmla="*/ 0 w 2670202"/>
              <a:gd name="connsiteY3" fmla="*/ 3686174 h 36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0202" h="3686174">
                <a:moveTo>
                  <a:pt x="0" y="0"/>
                </a:moveTo>
                <a:lnTo>
                  <a:pt x="2670202" y="0"/>
                </a:lnTo>
                <a:lnTo>
                  <a:pt x="2670202" y="3686174"/>
                </a:lnTo>
                <a:lnTo>
                  <a:pt x="0" y="368617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EFBCC30-67A5-237E-7839-7470579B7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07924"/>
            <a:ext cx="4679780" cy="326350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05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BD2E6B6A-96C8-414E-F437-56599AD9F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97091"/>
            <a:ext cx="7886700" cy="6638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4782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- 1 Left Rect.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91D5834-7EE5-4596-8E4C-F7FB7CA68D13}"/>
              </a:ext>
            </a:extLst>
          </p:cNvPr>
          <p:cNvSpPr/>
          <p:nvPr userDrawn="1"/>
        </p:nvSpPr>
        <p:spPr>
          <a:xfrm>
            <a:off x="0" y="1870173"/>
            <a:ext cx="1342878" cy="1371709"/>
          </a:xfrm>
          <a:prstGeom prst="roundRect">
            <a:avLst>
              <a:gd name="adj" fmla="val 0"/>
            </a:avLst>
          </a:prstGeom>
          <a:gradFill flip="none" rotWithShape="1">
            <a:gsLst>
              <a:gs pos="91000">
                <a:srgbClr val="00A651"/>
              </a:gs>
              <a:gs pos="0">
                <a:srgbClr val="00A651">
                  <a:lumMod val="63225"/>
                  <a:lumOff val="36775"/>
                </a:srgbClr>
              </a:gs>
            </a:gsLst>
            <a:lin ang="8100000" scaled="1"/>
            <a:tileRect/>
          </a:gradFill>
          <a:ln>
            <a:noFill/>
          </a:ln>
          <a:effectLst>
            <a:outerShdw blurRad="317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13">
              <a:latin typeface="Open Sans" panose="020B0606030504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D752C0B-2DD7-4351-86F6-A77177FEFC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42876" y="952797"/>
            <a:ext cx="2462696" cy="3445569"/>
          </a:xfrm>
          <a:custGeom>
            <a:avLst/>
            <a:gdLst>
              <a:gd name="connsiteX0" fmla="*/ 471064 w 3283594"/>
              <a:gd name="connsiteY0" fmla="*/ 0 h 4594092"/>
              <a:gd name="connsiteX1" fmla="*/ 2812530 w 3283594"/>
              <a:gd name="connsiteY1" fmla="*/ 0 h 4594092"/>
              <a:gd name="connsiteX2" fmla="*/ 3283594 w 3283594"/>
              <a:gd name="connsiteY2" fmla="*/ 471064 h 4594092"/>
              <a:gd name="connsiteX3" fmla="*/ 3283594 w 3283594"/>
              <a:gd name="connsiteY3" fmla="*/ 4123028 h 4594092"/>
              <a:gd name="connsiteX4" fmla="*/ 2812530 w 3283594"/>
              <a:gd name="connsiteY4" fmla="*/ 4594092 h 4594092"/>
              <a:gd name="connsiteX5" fmla="*/ 471064 w 3283594"/>
              <a:gd name="connsiteY5" fmla="*/ 4594092 h 4594092"/>
              <a:gd name="connsiteX6" fmla="*/ 0 w 3283594"/>
              <a:gd name="connsiteY6" fmla="*/ 4123028 h 4594092"/>
              <a:gd name="connsiteX7" fmla="*/ 0 w 3283594"/>
              <a:gd name="connsiteY7" fmla="*/ 471064 h 4594092"/>
              <a:gd name="connsiteX8" fmla="*/ 471064 w 3283594"/>
              <a:gd name="connsiteY8" fmla="*/ 0 h 4594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83594" h="4594092">
                <a:moveTo>
                  <a:pt x="471064" y="0"/>
                </a:moveTo>
                <a:lnTo>
                  <a:pt x="2812530" y="0"/>
                </a:lnTo>
                <a:cubicBezTo>
                  <a:pt x="3072691" y="0"/>
                  <a:pt x="3283594" y="210903"/>
                  <a:pt x="3283594" y="471064"/>
                </a:cubicBezTo>
                <a:lnTo>
                  <a:pt x="3283594" y="4123028"/>
                </a:lnTo>
                <a:cubicBezTo>
                  <a:pt x="3283594" y="4383189"/>
                  <a:pt x="3072691" y="4594092"/>
                  <a:pt x="2812530" y="4594092"/>
                </a:cubicBezTo>
                <a:lnTo>
                  <a:pt x="471064" y="4594092"/>
                </a:lnTo>
                <a:cubicBezTo>
                  <a:pt x="210903" y="4594092"/>
                  <a:pt x="0" y="4383189"/>
                  <a:pt x="0" y="4123028"/>
                </a:cubicBezTo>
                <a:lnTo>
                  <a:pt x="0" y="471064"/>
                </a:lnTo>
                <a:cubicBezTo>
                  <a:pt x="0" y="210903"/>
                  <a:pt x="210903" y="0"/>
                  <a:pt x="471064" y="0"/>
                </a:cubicBezTo>
                <a:close/>
              </a:path>
            </a:pathLst>
          </a:custGeom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4722D984-6C50-5D07-E9EB-F39A0CE6D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97091"/>
            <a:ext cx="7886700" cy="6638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3199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C7F0098-89F1-4E2C-8C3E-FA0979A373BA}"/>
              </a:ext>
            </a:extLst>
          </p:cNvPr>
          <p:cNvSpPr/>
          <p:nvPr/>
        </p:nvSpPr>
        <p:spPr>
          <a:xfrm>
            <a:off x="4940962" y="0"/>
            <a:ext cx="4203039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5" name="Picture 14" descr="A picture containing building, fabric&#10;&#10;Description automatically generated">
            <a:extLst>
              <a:ext uri="{FF2B5EF4-FFF2-40B4-BE49-F238E27FC236}">
                <a16:creationId xmlns:a16="http://schemas.microsoft.com/office/drawing/2014/main" id="{9992723F-C5ED-46E8-A2C3-7A5E955587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5" r="5428"/>
          <a:stretch/>
        </p:blipFill>
        <p:spPr>
          <a:xfrm>
            <a:off x="4940824" y="1"/>
            <a:ext cx="4213458" cy="5282687"/>
          </a:xfrm>
          <a:prstGeom prst="rect">
            <a:avLst/>
          </a:prstGeom>
        </p:spPr>
      </p:pic>
      <p:sp>
        <p:nvSpPr>
          <p:cNvPr id="26" name="Freeform 14"/>
          <p:cNvSpPr>
            <a:spLocks/>
          </p:cNvSpPr>
          <p:nvPr/>
        </p:nvSpPr>
        <p:spPr bwMode="auto">
          <a:xfrm>
            <a:off x="3941762" y="4396979"/>
            <a:ext cx="4351338" cy="1141809"/>
          </a:xfrm>
          <a:custGeom>
            <a:avLst/>
            <a:gdLst>
              <a:gd name="T0" fmla="*/ 0 w 2741"/>
              <a:gd name="T1" fmla="*/ 959 h 959"/>
              <a:gd name="T2" fmla="*/ 2239 w 2741"/>
              <a:gd name="T3" fmla="*/ 959 h 959"/>
              <a:gd name="T4" fmla="*/ 2741 w 2741"/>
              <a:gd name="T5" fmla="*/ 2 h 959"/>
              <a:gd name="T6" fmla="*/ 929 w 2741"/>
              <a:gd name="T7" fmla="*/ 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41" h="959">
                <a:moveTo>
                  <a:pt x="0" y="959"/>
                </a:moveTo>
                <a:lnTo>
                  <a:pt x="2239" y="959"/>
                </a:lnTo>
                <a:lnTo>
                  <a:pt x="2741" y="2"/>
                </a:lnTo>
                <a:lnTo>
                  <a:pt x="92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42" name="Freeform 16"/>
          <p:cNvSpPr>
            <a:spLocks/>
          </p:cNvSpPr>
          <p:nvPr/>
        </p:nvSpPr>
        <p:spPr bwMode="auto">
          <a:xfrm>
            <a:off x="4797028" y="3212307"/>
            <a:ext cx="5235179" cy="1831181"/>
          </a:xfrm>
          <a:custGeom>
            <a:avLst/>
            <a:gdLst>
              <a:gd name="T0" fmla="*/ 0 w 4397"/>
              <a:gd name="T1" fmla="*/ 1538 h 1538"/>
              <a:gd name="T2" fmla="*/ 3591 w 4397"/>
              <a:gd name="T3" fmla="*/ 1538 h 1538"/>
              <a:gd name="T4" fmla="*/ 4397 w 4397"/>
              <a:gd name="T5" fmla="*/ 5 h 1538"/>
              <a:gd name="T6" fmla="*/ 1489 w 4397"/>
              <a:gd name="T7" fmla="*/ 0 h 1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97" h="1538">
                <a:moveTo>
                  <a:pt x="0" y="1538"/>
                </a:moveTo>
                <a:lnTo>
                  <a:pt x="3591" y="1538"/>
                </a:lnTo>
                <a:lnTo>
                  <a:pt x="4397" y="5"/>
                </a:lnTo>
                <a:lnTo>
                  <a:pt x="148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3D2E48-A9E1-4DF3-9E09-A90AD519036C}"/>
              </a:ext>
            </a:extLst>
          </p:cNvPr>
          <p:cNvSpPr/>
          <p:nvPr/>
        </p:nvSpPr>
        <p:spPr>
          <a:xfrm>
            <a:off x="4930542" y="0"/>
            <a:ext cx="4213458" cy="5149469"/>
          </a:xfrm>
          <a:prstGeom prst="rect">
            <a:avLst/>
          </a:prstGeom>
          <a:gradFill>
            <a:gsLst>
              <a:gs pos="0">
                <a:schemeClr val="accent5">
                  <a:alpha val="80000"/>
                </a:schemeClr>
              </a:gs>
              <a:gs pos="75000">
                <a:srgbClr val="1C93D1">
                  <a:alpha val="95000"/>
                </a:srgbClr>
              </a:gs>
              <a:gs pos="100000">
                <a:schemeClr val="accent5">
                  <a:alpha val="80000"/>
                </a:schemeClr>
              </a:gs>
              <a:gs pos="25000">
                <a:srgbClr val="1C93D1">
                  <a:alpha val="95000"/>
                </a:srgbClr>
              </a:gs>
              <a:gs pos="50000">
                <a:schemeClr val="accent5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2" name="Picture 11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37CF2C39-C41C-4ABC-9A57-6561FCD690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076" y="1848665"/>
            <a:ext cx="3171913" cy="14581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87527A-1094-4EE5-9676-E736EA8BD4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286"/>
            <a:ext cx="9144000" cy="514092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66006" y="405913"/>
            <a:ext cx="5440137" cy="1440929"/>
          </a:xfrm>
        </p:spPr>
        <p:txBody>
          <a:bodyPr anchor="b"/>
          <a:lstStyle>
            <a:lvl1pPr algn="l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66006" y="1973087"/>
            <a:ext cx="5440137" cy="300038"/>
          </a:xfrm>
        </p:spPr>
        <p:txBody>
          <a:bodyPr>
            <a:noAutofit/>
          </a:bodyPr>
          <a:lstStyle>
            <a:lvl1pPr marL="0" indent="0" algn="l">
              <a:buNone/>
              <a:defRPr sz="1800" b="0" i="1">
                <a:solidFill>
                  <a:schemeClr val="bg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66006" y="2749534"/>
            <a:ext cx="5233309" cy="563960"/>
          </a:xfrm>
        </p:spPr>
        <p:txBody>
          <a:bodyPr>
            <a:noAutofit/>
          </a:bodyPr>
          <a:lstStyle>
            <a:lvl1pPr marL="0" indent="0">
              <a:buNone/>
              <a:defRPr sz="1350" b="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Client name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66006" y="3905396"/>
            <a:ext cx="3979333" cy="323850"/>
          </a:xfrm>
        </p:spPr>
        <p:txBody>
          <a:bodyPr>
            <a:noAutofit/>
          </a:bodyPr>
          <a:lstStyle>
            <a:lvl1pPr marL="0" indent="0">
              <a:buNone/>
              <a:defRPr sz="1350" b="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Presenters name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6006" y="3587499"/>
            <a:ext cx="3835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0" i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Cambridge Systematics, Inc.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6006" y="2530131"/>
            <a:ext cx="14680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1">
                <a:solidFill>
                  <a:srgbClr val="BEDA83"/>
                </a:solidFill>
              </a:rPr>
              <a:t>presented to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006" y="3368732"/>
            <a:ext cx="1626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1">
                <a:solidFill>
                  <a:srgbClr val="BEDA83"/>
                </a:solidFill>
              </a:rPr>
              <a:t>presented by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6006" y="4757058"/>
            <a:ext cx="1626871" cy="386443"/>
          </a:xfrm>
        </p:spPr>
        <p:txBody>
          <a:bodyPr anchor="ctr">
            <a:noAutofit/>
          </a:bodyPr>
          <a:lstStyle>
            <a:lvl1pPr marL="0" indent="0">
              <a:buNone/>
              <a:defRPr sz="12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460944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C7F0098-89F1-4E2C-8C3E-FA0979A373BA}"/>
              </a:ext>
            </a:extLst>
          </p:cNvPr>
          <p:cNvSpPr/>
          <p:nvPr/>
        </p:nvSpPr>
        <p:spPr>
          <a:xfrm>
            <a:off x="4940962" y="0"/>
            <a:ext cx="4203039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3118E-EBE2-4623-967A-3332F79E65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273606" y="1"/>
            <a:ext cx="3870395" cy="5143499"/>
          </a:xfrm>
          <a:custGeom>
            <a:avLst/>
            <a:gdLst>
              <a:gd name="connsiteX0" fmla="*/ 0 w 5239657"/>
              <a:gd name="connsiteY0" fmla="*/ 0 h 6857999"/>
              <a:gd name="connsiteX1" fmla="*/ 5239657 w 5239657"/>
              <a:gd name="connsiteY1" fmla="*/ 0 h 6857999"/>
              <a:gd name="connsiteX2" fmla="*/ 5239657 w 5239657"/>
              <a:gd name="connsiteY2" fmla="*/ 6857999 h 6857999"/>
              <a:gd name="connsiteX3" fmla="*/ 0 w 5239657"/>
              <a:gd name="connsiteY3" fmla="*/ 6857999 h 6857999"/>
              <a:gd name="connsiteX4" fmla="*/ 0 w 5239657"/>
              <a:gd name="connsiteY4" fmla="*/ 0 h 6857999"/>
              <a:gd name="connsiteX0" fmla="*/ 870439 w 5239657"/>
              <a:gd name="connsiteY0" fmla="*/ 0 h 6857999"/>
              <a:gd name="connsiteX1" fmla="*/ 5239657 w 5239657"/>
              <a:gd name="connsiteY1" fmla="*/ 0 h 6857999"/>
              <a:gd name="connsiteX2" fmla="*/ 5239657 w 5239657"/>
              <a:gd name="connsiteY2" fmla="*/ 6857999 h 6857999"/>
              <a:gd name="connsiteX3" fmla="*/ 0 w 5239657"/>
              <a:gd name="connsiteY3" fmla="*/ 6857999 h 6857999"/>
              <a:gd name="connsiteX4" fmla="*/ 870439 w 5239657"/>
              <a:gd name="connsiteY4" fmla="*/ 0 h 6857999"/>
              <a:gd name="connsiteX0" fmla="*/ 791308 w 5160526"/>
              <a:gd name="connsiteY0" fmla="*/ 0 h 6857999"/>
              <a:gd name="connsiteX1" fmla="*/ 5160526 w 5160526"/>
              <a:gd name="connsiteY1" fmla="*/ 0 h 6857999"/>
              <a:gd name="connsiteX2" fmla="*/ 5160526 w 5160526"/>
              <a:gd name="connsiteY2" fmla="*/ 6857999 h 6857999"/>
              <a:gd name="connsiteX3" fmla="*/ 0 w 5160526"/>
              <a:gd name="connsiteY3" fmla="*/ 6857999 h 6857999"/>
              <a:gd name="connsiteX4" fmla="*/ 791308 w 5160526"/>
              <a:gd name="connsiteY4" fmla="*/ 0 h 6857999"/>
              <a:gd name="connsiteX0" fmla="*/ 781783 w 5160526"/>
              <a:gd name="connsiteY0" fmla="*/ 0 h 6857999"/>
              <a:gd name="connsiteX1" fmla="*/ 5160526 w 5160526"/>
              <a:gd name="connsiteY1" fmla="*/ 0 h 6857999"/>
              <a:gd name="connsiteX2" fmla="*/ 5160526 w 5160526"/>
              <a:gd name="connsiteY2" fmla="*/ 6857999 h 6857999"/>
              <a:gd name="connsiteX3" fmla="*/ 0 w 5160526"/>
              <a:gd name="connsiteY3" fmla="*/ 6857999 h 6857999"/>
              <a:gd name="connsiteX4" fmla="*/ 781783 w 5160526"/>
              <a:gd name="connsiteY4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0526" h="6857999">
                <a:moveTo>
                  <a:pt x="781783" y="0"/>
                </a:moveTo>
                <a:lnTo>
                  <a:pt x="5160526" y="0"/>
                </a:lnTo>
                <a:lnTo>
                  <a:pt x="5160526" y="6857999"/>
                </a:lnTo>
                <a:lnTo>
                  <a:pt x="0" y="6857999"/>
                </a:lnTo>
                <a:lnTo>
                  <a:pt x="781783" y="0"/>
                </a:lnTo>
                <a:close/>
              </a:path>
            </a:pathLst>
          </a:cu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the icon below</a:t>
            </a:r>
            <a:br>
              <a:rPr lang="en-US"/>
            </a:br>
            <a:r>
              <a:rPr lang="en-US"/>
              <a:t>to add a photo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87527A-1094-4EE5-9676-E736EA8BD4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95"/>
          <a:stretch/>
        </p:blipFill>
        <p:spPr>
          <a:xfrm>
            <a:off x="0" y="1285"/>
            <a:ext cx="6122194" cy="5140929"/>
          </a:xfrm>
          <a:prstGeom prst="rect">
            <a:avLst/>
          </a:prstGeom>
          <a:effectLst/>
        </p:spPr>
      </p:pic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66006" y="797454"/>
            <a:ext cx="5440137" cy="1049387"/>
          </a:xfrm>
        </p:spPr>
        <p:txBody>
          <a:bodyPr anchor="b"/>
          <a:lstStyle>
            <a:lvl1pPr algn="l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66006" y="1973087"/>
            <a:ext cx="5440137" cy="300038"/>
          </a:xfrm>
        </p:spPr>
        <p:txBody>
          <a:bodyPr>
            <a:noAutofit/>
          </a:bodyPr>
          <a:lstStyle>
            <a:lvl1pPr marL="0" indent="0" algn="l">
              <a:buNone/>
              <a:defRPr sz="1800" b="0" i="1">
                <a:solidFill>
                  <a:schemeClr val="bg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66006" y="2749534"/>
            <a:ext cx="5233309" cy="563960"/>
          </a:xfrm>
        </p:spPr>
        <p:txBody>
          <a:bodyPr>
            <a:noAutofit/>
          </a:bodyPr>
          <a:lstStyle>
            <a:lvl1pPr marL="0" indent="0">
              <a:buNone/>
              <a:defRPr sz="1350" b="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Client name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66006" y="3905396"/>
            <a:ext cx="3979333" cy="323850"/>
          </a:xfrm>
        </p:spPr>
        <p:txBody>
          <a:bodyPr>
            <a:noAutofit/>
          </a:bodyPr>
          <a:lstStyle>
            <a:lvl1pPr marL="0" indent="0">
              <a:buNone/>
              <a:defRPr sz="1350" b="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Presenters name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6006" y="3587499"/>
            <a:ext cx="38354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0" i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Cambridge Systematics, Inc.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6006" y="2530131"/>
            <a:ext cx="14680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1">
                <a:solidFill>
                  <a:srgbClr val="BEDA83"/>
                </a:solidFill>
              </a:rPr>
              <a:t>presented to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006" y="3368732"/>
            <a:ext cx="1626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1">
                <a:solidFill>
                  <a:srgbClr val="BEDA83"/>
                </a:solidFill>
              </a:rPr>
              <a:t>presented by</a:t>
            </a:r>
          </a:p>
        </p:txBody>
      </p:sp>
      <p:sp>
        <p:nvSpPr>
          <p:cNvPr id="26" name="Freeform 14"/>
          <p:cNvSpPr>
            <a:spLocks/>
          </p:cNvSpPr>
          <p:nvPr/>
        </p:nvSpPr>
        <p:spPr bwMode="auto">
          <a:xfrm>
            <a:off x="3941762" y="4396979"/>
            <a:ext cx="4351338" cy="1141809"/>
          </a:xfrm>
          <a:custGeom>
            <a:avLst/>
            <a:gdLst>
              <a:gd name="T0" fmla="*/ 0 w 2741"/>
              <a:gd name="T1" fmla="*/ 959 h 959"/>
              <a:gd name="T2" fmla="*/ 2239 w 2741"/>
              <a:gd name="T3" fmla="*/ 959 h 959"/>
              <a:gd name="T4" fmla="*/ 2741 w 2741"/>
              <a:gd name="T5" fmla="*/ 2 h 959"/>
              <a:gd name="T6" fmla="*/ 929 w 2741"/>
              <a:gd name="T7" fmla="*/ 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41" h="959">
                <a:moveTo>
                  <a:pt x="0" y="959"/>
                </a:moveTo>
                <a:lnTo>
                  <a:pt x="2239" y="959"/>
                </a:lnTo>
                <a:lnTo>
                  <a:pt x="2741" y="2"/>
                </a:lnTo>
                <a:lnTo>
                  <a:pt x="92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89669A10-15BF-4612-96F4-A112C78412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6006" y="4757058"/>
            <a:ext cx="1626871" cy="386443"/>
          </a:xfrm>
        </p:spPr>
        <p:txBody>
          <a:bodyPr anchor="ctr">
            <a:noAutofit/>
          </a:bodyPr>
          <a:lstStyle>
            <a:lvl1pPr marL="0" indent="0">
              <a:buNone/>
              <a:defRPr sz="12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174F1175-CBFD-4EAE-B4EB-70FD5B902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760" y="131907"/>
            <a:ext cx="3431293" cy="53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79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445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DF0A42-7EB0-4827-893B-21850F1F951A}"/>
              </a:ext>
            </a:extLst>
          </p:cNvPr>
          <p:cNvSpPr/>
          <p:nvPr/>
        </p:nvSpPr>
        <p:spPr>
          <a:xfrm>
            <a:off x="0" y="2805606"/>
            <a:ext cx="9144000" cy="23378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7F0098-89F1-4E2C-8C3E-FA0979A373BA}"/>
              </a:ext>
            </a:extLst>
          </p:cNvPr>
          <p:cNvSpPr/>
          <p:nvPr/>
        </p:nvSpPr>
        <p:spPr>
          <a:xfrm>
            <a:off x="0" y="1"/>
            <a:ext cx="9144001" cy="28485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6EB4A385-4226-435B-B3E0-D19E7590F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5"/>
            <a:ext cx="9144000" cy="514193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3118E-EBE2-4623-967A-3332F79E65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476315" y="3793792"/>
            <a:ext cx="3929743" cy="19265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the icon below</a:t>
            </a:r>
            <a:br>
              <a:rPr lang="en-US"/>
            </a:br>
            <a:r>
              <a:rPr lang="en-US"/>
              <a:t>to add a photo</a:t>
            </a:r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66006" y="797454"/>
            <a:ext cx="5440137" cy="1049387"/>
          </a:xfrm>
        </p:spPr>
        <p:txBody>
          <a:bodyPr anchor="b"/>
          <a:lstStyle>
            <a:lvl1pPr algn="l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66006" y="1973087"/>
            <a:ext cx="5440137" cy="300038"/>
          </a:xfrm>
        </p:spPr>
        <p:txBody>
          <a:bodyPr>
            <a:noAutofit/>
          </a:bodyPr>
          <a:lstStyle>
            <a:lvl1pPr marL="0" indent="0" algn="l">
              <a:buNone/>
              <a:defRPr sz="1800" b="0" i="1">
                <a:solidFill>
                  <a:schemeClr val="bg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66006" y="3227395"/>
            <a:ext cx="5233309" cy="563960"/>
          </a:xfrm>
        </p:spPr>
        <p:txBody>
          <a:bodyPr>
            <a:noAutofit/>
          </a:bodyPr>
          <a:lstStyle>
            <a:lvl1pPr marL="0" indent="0">
              <a:buNone/>
              <a:defRPr sz="1800" b="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Client name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606143" y="3523192"/>
            <a:ext cx="3306913" cy="873001"/>
          </a:xfrm>
        </p:spPr>
        <p:txBody>
          <a:bodyPr>
            <a:noAutofit/>
          </a:bodyPr>
          <a:lstStyle>
            <a:lvl1pPr marL="0" indent="0">
              <a:buNone/>
              <a:defRPr sz="1350" b="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Presenters name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06143" y="3227396"/>
            <a:ext cx="38354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0" i="1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Cambridge Systematics, Inc.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6006" y="3007993"/>
            <a:ext cx="14680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1">
                <a:solidFill>
                  <a:schemeClr val="accent5"/>
                </a:solidFill>
              </a:rPr>
              <a:t>presented to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06143" y="3007993"/>
            <a:ext cx="16268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i="1">
                <a:solidFill>
                  <a:schemeClr val="accent5"/>
                </a:solidFill>
              </a:rPr>
              <a:t>presented by</a:t>
            </a:r>
          </a:p>
        </p:txBody>
      </p:sp>
      <p:sp>
        <p:nvSpPr>
          <p:cNvPr id="26" name="Freeform 14"/>
          <p:cNvSpPr>
            <a:spLocks/>
          </p:cNvSpPr>
          <p:nvPr/>
        </p:nvSpPr>
        <p:spPr bwMode="auto">
          <a:xfrm>
            <a:off x="3941762" y="4396979"/>
            <a:ext cx="4351338" cy="1141809"/>
          </a:xfrm>
          <a:custGeom>
            <a:avLst/>
            <a:gdLst>
              <a:gd name="T0" fmla="*/ 0 w 2741"/>
              <a:gd name="T1" fmla="*/ 959 h 959"/>
              <a:gd name="T2" fmla="*/ 2239 w 2741"/>
              <a:gd name="T3" fmla="*/ 959 h 959"/>
              <a:gd name="T4" fmla="*/ 2741 w 2741"/>
              <a:gd name="T5" fmla="*/ 2 h 959"/>
              <a:gd name="T6" fmla="*/ 929 w 2741"/>
              <a:gd name="T7" fmla="*/ 0 h 9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41" h="959">
                <a:moveTo>
                  <a:pt x="0" y="959"/>
                </a:moveTo>
                <a:lnTo>
                  <a:pt x="2239" y="959"/>
                </a:lnTo>
                <a:lnTo>
                  <a:pt x="2741" y="2"/>
                </a:lnTo>
                <a:lnTo>
                  <a:pt x="92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89669A10-15BF-4612-96F4-A112C78412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79665" y="4868466"/>
            <a:ext cx="1626871" cy="303610"/>
          </a:xfrm>
        </p:spPr>
        <p:txBody>
          <a:bodyPr anchor="ctr">
            <a:noAutofit/>
          </a:bodyPr>
          <a:lstStyle>
            <a:lvl1pPr marL="0" indent="0" algn="r">
              <a:buNone/>
              <a:defRPr sz="12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23" name="Picture 22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C6FA4B0E-4A89-4A8C-B518-B7FF5C8568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006" y="779135"/>
            <a:ext cx="2866050" cy="131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94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5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724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7AEAC00-E203-4F65-928A-8AFEFE2C4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8"/>
            <a:ext cx="9144000" cy="51396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8" y="1022747"/>
            <a:ext cx="4309217" cy="3609976"/>
          </a:xfrm>
        </p:spPr>
        <p:txBody>
          <a:bodyPr/>
          <a:lstStyle>
            <a:lvl1pPr>
              <a:spcBef>
                <a:spcPts val="135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32128"/>
            <a:ext cx="4309217" cy="720791"/>
          </a:xfrm>
        </p:spPr>
        <p:txBody>
          <a:bodyPr anchor="b"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5E57C057-729B-4B66-965A-EA9108CA61B4}"/>
              </a:ext>
            </a:extLst>
          </p:cNvPr>
          <p:cNvSpPr/>
          <p:nvPr/>
        </p:nvSpPr>
        <p:spPr>
          <a:xfrm>
            <a:off x="758412" y="4698050"/>
            <a:ext cx="8392704" cy="448299"/>
          </a:xfrm>
          <a:custGeom>
            <a:avLst/>
            <a:gdLst>
              <a:gd name="connsiteX0" fmla="*/ 0 w 11380186"/>
              <a:gd name="connsiteY0" fmla="*/ 597732 h 597732"/>
              <a:gd name="connsiteX1" fmla="*/ 149433 w 11380186"/>
              <a:gd name="connsiteY1" fmla="*/ 0 h 597732"/>
              <a:gd name="connsiteX2" fmla="*/ 11380186 w 11380186"/>
              <a:gd name="connsiteY2" fmla="*/ 0 h 597732"/>
              <a:gd name="connsiteX3" fmla="*/ 11230753 w 11380186"/>
              <a:gd name="connsiteY3" fmla="*/ 597732 h 597732"/>
              <a:gd name="connsiteX4" fmla="*/ 0 w 11380186"/>
              <a:gd name="connsiteY4" fmla="*/ 597732 h 597732"/>
              <a:gd name="connsiteX0" fmla="*/ 0 w 11380186"/>
              <a:gd name="connsiteY0" fmla="*/ 597732 h 597732"/>
              <a:gd name="connsiteX1" fmla="*/ 149433 w 11380186"/>
              <a:gd name="connsiteY1" fmla="*/ 0 h 597732"/>
              <a:gd name="connsiteX2" fmla="*/ 11380186 w 11380186"/>
              <a:gd name="connsiteY2" fmla="*/ 0 h 597732"/>
              <a:gd name="connsiteX3" fmla="*/ 11190272 w 11380186"/>
              <a:gd name="connsiteY3" fmla="*/ 597732 h 597732"/>
              <a:gd name="connsiteX4" fmla="*/ 0 w 11380186"/>
              <a:gd name="connsiteY4" fmla="*/ 597732 h 597732"/>
              <a:gd name="connsiteX0" fmla="*/ 0 w 11190272"/>
              <a:gd name="connsiteY0" fmla="*/ 597732 h 597732"/>
              <a:gd name="connsiteX1" fmla="*/ 149433 w 11190272"/>
              <a:gd name="connsiteY1" fmla="*/ 0 h 597732"/>
              <a:gd name="connsiteX2" fmla="*/ 11187305 w 11190272"/>
              <a:gd name="connsiteY2" fmla="*/ 0 h 597732"/>
              <a:gd name="connsiteX3" fmla="*/ 11190272 w 11190272"/>
              <a:gd name="connsiteY3" fmla="*/ 597732 h 597732"/>
              <a:gd name="connsiteX4" fmla="*/ 0 w 11190272"/>
              <a:gd name="connsiteY4" fmla="*/ 597732 h 597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0272" h="597732">
                <a:moveTo>
                  <a:pt x="0" y="597732"/>
                </a:moveTo>
                <a:lnTo>
                  <a:pt x="149433" y="0"/>
                </a:lnTo>
                <a:lnTo>
                  <a:pt x="11187305" y="0"/>
                </a:lnTo>
                <a:lnTo>
                  <a:pt x="11190272" y="597732"/>
                </a:lnTo>
                <a:lnTo>
                  <a:pt x="0" y="597732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81580624-189D-4690-964B-C3EDFC9B94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566" y="4804093"/>
            <a:ext cx="1497649" cy="233477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EE466D3-57D1-4592-8559-48324DFE030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601" y="65315"/>
            <a:ext cx="3384947" cy="456740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901304" indent="0">
              <a:buNone/>
              <a:defRPr/>
            </a:lvl4pPr>
            <a:lvl5pPr marL="1117997" indent="0">
              <a:buNone/>
              <a:defRPr/>
            </a:lvl5pPr>
          </a:lstStyle>
          <a:p>
            <a:pPr lvl="0"/>
            <a:r>
              <a:rPr lang="en-US"/>
              <a:t>Click to edit text for callout or click icon below to add graphic/chart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F4DCA1D-4C07-4B04-AFC8-96DD5358B54E}"/>
              </a:ext>
            </a:extLst>
          </p:cNvPr>
          <p:cNvSpPr/>
          <p:nvPr/>
        </p:nvSpPr>
        <p:spPr>
          <a:xfrm>
            <a:off x="-1" y="4698050"/>
            <a:ext cx="879587" cy="445770"/>
          </a:xfrm>
          <a:custGeom>
            <a:avLst/>
            <a:gdLst>
              <a:gd name="connsiteX0" fmla="*/ 0 w 1172782"/>
              <a:gd name="connsiteY0" fmla="*/ 0 h 594360"/>
              <a:gd name="connsiteX1" fmla="*/ 1172782 w 1172782"/>
              <a:gd name="connsiteY1" fmla="*/ 0 h 594360"/>
              <a:gd name="connsiteX2" fmla="*/ 1105156 w 1172782"/>
              <a:gd name="connsiteY2" fmla="*/ 594360 h 594360"/>
              <a:gd name="connsiteX3" fmla="*/ 0 w 1172782"/>
              <a:gd name="connsiteY3" fmla="*/ 59436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782" h="594360">
                <a:moveTo>
                  <a:pt x="0" y="0"/>
                </a:moveTo>
                <a:lnTo>
                  <a:pt x="1172782" y="0"/>
                </a:lnTo>
                <a:lnTo>
                  <a:pt x="1105156" y="594360"/>
                </a:lnTo>
                <a:lnTo>
                  <a:pt x="0" y="594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A18E9E-4E09-402A-886D-123B98085D1C}"/>
              </a:ext>
            </a:extLst>
          </p:cNvPr>
          <p:cNvSpPr txBox="1"/>
          <p:nvPr/>
        </p:nvSpPr>
        <p:spPr>
          <a:xfrm>
            <a:off x="262783" y="4816956"/>
            <a:ext cx="4402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E123B50A-269E-4CEA-B042-34E83D64DBCC}" type="slidenum">
              <a:rPr lang="en-US" sz="900" b="1" smtClean="0">
                <a:solidFill>
                  <a:schemeClr val="bg1"/>
                </a:solidFill>
              </a:rPr>
              <a:pPr algn="l"/>
              <a:t>‹#›</a:t>
            </a:fld>
            <a:endParaRPr lang="en-US" sz="9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82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Editab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white map of the state&#10;&#10;Description automatically generated">
            <a:extLst>
              <a:ext uri="{FF2B5EF4-FFF2-40B4-BE49-F238E27FC236}">
                <a16:creationId xmlns:a16="http://schemas.microsoft.com/office/drawing/2014/main" id="{56A902D6-0F5F-EAC0-44CA-136ACEF8C1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3818">
            <a:off x="3727756" y="-561202"/>
            <a:ext cx="4870620" cy="6298981"/>
          </a:xfrm>
          <a:prstGeom prst="rect">
            <a:avLst/>
          </a:prstGeom>
          <a:effectLst/>
        </p:spPr>
      </p:pic>
      <p:pic>
        <p:nvPicPr>
          <p:cNvPr id="11" name="Picture 10" descr="A blue icon of a person on a bicycle&#10;&#10;Description automatically generated">
            <a:extLst>
              <a:ext uri="{FF2B5EF4-FFF2-40B4-BE49-F238E27FC236}">
                <a16:creationId xmlns:a16="http://schemas.microsoft.com/office/drawing/2014/main" id="{73F3802D-CE9D-D811-DC17-4E7668220CC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398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828" y="4563639"/>
            <a:ext cx="453551" cy="400795"/>
          </a:xfrm>
          <a:prstGeom prst="rect">
            <a:avLst/>
          </a:prstGeom>
        </p:spPr>
      </p:pic>
      <p:pic>
        <p:nvPicPr>
          <p:cNvPr id="12" name="Picture 11" descr="A blue truck with a lightning bolt&#10;&#10;Description automatically generated">
            <a:extLst>
              <a:ext uri="{FF2B5EF4-FFF2-40B4-BE49-F238E27FC236}">
                <a16:creationId xmlns:a16="http://schemas.microsoft.com/office/drawing/2014/main" id="{6F163C53-83AF-D24D-CCAC-6DD7434405F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398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229" y="4573435"/>
            <a:ext cx="521900" cy="381204"/>
          </a:xfrm>
          <a:prstGeom prst="rect">
            <a:avLst/>
          </a:prstGeom>
          <a:effectLst/>
        </p:spPr>
      </p:pic>
      <p:pic>
        <p:nvPicPr>
          <p:cNvPr id="13" name="Picture 12" descr="A blue and black van&#10;&#10;Description automatically generated">
            <a:extLst>
              <a:ext uri="{FF2B5EF4-FFF2-40B4-BE49-F238E27FC236}">
                <a16:creationId xmlns:a16="http://schemas.microsoft.com/office/drawing/2014/main" id="{5943AB03-5011-ADB2-833B-79642D4D2F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398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673" y="4590130"/>
            <a:ext cx="773772" cy="347813"/>
          </a:xfrm>
          <a:prstGeom prst="rect">
            <a:avLst/>
          </a:prstGeom>
        </p:spPr>
      </p:pic>
      <p:pic>
        <p:nvPicPr>
          <p:cNvPr id="14" name="Picture 13" descr="A blue car with black background&#10;&#10;Description automatically generated">
            <a:extLst>
              <a:ext uri="{FF2B5EF4-FFF2-40B4-BE49-F238E27FC236}">
                <a16:creationId xmlns:a16="http://schemas.microsoft.com/office/drawing/2014/main" id="{39C6EA02-BAF5-E329-3ABE-B21E468084A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398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205" y="4622912"/>
            <a:ext cx="773772" cy="282249"/>
          </a:xfrm>
          <a:prstGeom prst="rect">
            <a:avLst/>
          </a:prstGeom>
        </p:spPr>
      </p:pic>
      <p:pic>
        <p:nvPicPr>
          <p:cNvPr id="15" name="Picture 14" descr="A blue symbol of a person in a wheelchair&#10;&#10;Description automatically generated">
            <a:extLst>
              <a:ext uri="{FF2B5EF4-FFF2-40B4-BE49-F238E27FC236}">
                <a16:creationId xmlns:a16="http://schemas.microsoft.com/office/drawing/2014/main" id="{8B6D02E6-C84E-BB5F-5949-C90B7AAC518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398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296" y="4562523"/>
            <a:ext cx="306058" cy="37541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D21978F-E6FA-A832-2454-A460C612C558}"/>
              </a:ext>
            </a:extLst>
          </p:cNvPr>
          <p:cNvSpPr/>
          <p:nvPr userDrawn="1"/>
        </p:nvSpPr>
        <p:spPr>
          <a:xfrm>
            <a:off x="6073720" y="500789"/>
            <a:ext cx="696108" cy="4653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close-up of a sign&#10;&#10;Description automatically generated">
            <a:extLst>
              <a:ext uri="{FF2B5EF4-FFF2-40B4-BE49-F238E27FC236}">
                <a16:creationId xmlns:a16="http://schemas.microsoft.com/office/drawing/2014/main" id="{FB3EFF38-6EB3-2A0C-5E83-8A51821EDB8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721" y="275775"/>
            <a:ext cx="2635448" cy="8187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789E20-7315-6033-507E-B759C7019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1094" y="1977673"/>
            <a:ext cx="3858075" cy="1172450"/>
          </a:xfrm>
        </p:spPr>
        <p:txBody>
          <a:bodyPr>
            <a:noAutofit/>
          </a:bodyPr>
          <a:lstStyle>
            <a:lvl1pPr algn="ctr"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994AD4B-6D68-B344-DDC1-5395A5BBA7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919080" y="-856684"/>
            <a:ext cx="7170785" cy="7170788"/>
          </a:xfrm>
          <a:custGeom>
            <a:avLst/>
            <a:gdLst>
              <a:gd name="connsiteX0" fmla="*/ 2260868 w 4521741"/>
              <a:gd name="connsiteY0" fmla="*/ 0 h 4521742"/>
              <a:gd name="connsiteX1" fmla="*/ 2678457 w 4521741"/>
              <a:gd name="connsiteY1" fmla="*/ 172971 h 4521742"/>
              <a:gd name="connsiteX2" fmla="*/ 4348771 w 4521741"/>
              <a:gd name="connsiteY2" fmla="*/ 1843285 h 4521742"/>
              <a:gd name="connsiteX3" fmla="*/ 4348771 w 4521741"/>
              <a:gd name="connsiteY3" fmla="*/ 2678463 h 4521742"/>
              <a:gd name="connsiteX4" fmla="*/ 2678463 w 4521741"/>
              <a:gd name="connsiteY4" fmla="*/ 4348771 h 4521742"/>
              <a:gd name="connsiteX5" fmla="*/ 1843285 w 4521741"/>
              <a:gd name="connsiteY5" fmla="*/ 4348771 h 4521742"/>
              <a:gd name="connsiteX6" fmla="*/ 172971 w 4521741"/>
              <a:gd name="connsiteY6" fmla="*/ 2678457 h 4521742"/>
              <a:gd name="connsiteX7" fmla="*/ 172971 w 4521741"/>
              <a:gd name="connsiteY7" fmla="*/ 1843279 h 4521742"/>
              <a:gd name="connsiteX8" fmla="*/ 1843279 w 4521741"/>
              <a:gd name="connsiteY8" fmla="*/ 172971 h 4521742"/>
              <a:gd name="connsiteX9" fmla="*/ 2260868 w 4521741"/>
              <a:gd name="connsiteY9" fmla="*/ 0 h 4521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21741" h="4521742">
                <a:moveTo>
                  <a:pt x="2260868" y="0"/>
                </a:moveTo>
                <a:cubicBezTo>
                  <a:pt x="2412006" y="0"/>
                  <a:pt x="2563143" y="57657"/>
                  <a:pt x="2678457" y="172971"/>
                </a:cubicBezTo>
                <a:lnTo>
                  <a:pt x="4348771" y="1843285"/>
                </a:lnTo>
                <a:cubicBezTo>
                  <a:pt x="4579398" y="2073913"/>
                  <a:pt x="4579398" y="2447835"/>
                  <a:pt x="4348771" y="2678463"/>
                </a:cubicBezTo>
                <a:lnTo>
                  <a:pt x="2678463" y="4348771"/>
                </a:lnTo>
                <a:cubicBezTo>
                  <a:pt x="2447835" y="4579399"/>
                  <a:pt x="2073913" y="4579399"/>
                  <a:pt x="1843285" y="4348771"/>
                </a:cubicBezTo>
                <a:lnTo>
                  <a:pt x="172971" y="2678457"/>
                </a:lnTo>
                <a:cubicBezTo>
                  <a:pt x="-57657" y="2447829"/>
                  <a:pt x="-57657" y="2073907"/>
                  <a:pt x="172971" y="1843279"/>
                </a:cubicBezTo>
                <a:lnTo>
                  <a:pt x="1843279" y="172971"/>
                </a:lnTo>
                <a:cubicBezTo>
                  <a:pt x="1958593" y="57657"/>
                  <a:pt x="2109731" y="0"/>
                  <a:pt x="2260868" y="0"/>
                </a:cubicBezTo>
                <a:close/>
              </a:path>
            </a:pathLst>
          </a:custGeom>
          <a:ln w="19050">
            <a:solidFill>
              <a:schemeClr val="accent2"/>
            </a:solidFill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B8C8CE5-123E-94D5-B4DE-211A799D26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31514" y="3150123"/>
            <a:ext cx="4097234" cy="487346"/>
          </a:xfr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accent3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47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AEAC00-E203-4F65-928A-8AFEFE2C4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2" y="1928"/>
            <a:ext cx="9139937" cy="5139645"/>
          </a:xfrm>
          <a:prstGeom prst="rect">
            <a:avLst/>
          </a:prstGeom>
        </p:spPr>
      </p:pic>
      <p:sp>
        <p:nvSpPr>
          <p:cNvPr id="4" name="Parallelogram 5">
            <a:extLst>
              <a:ext uri="{FF2B5EF4-FFF2-40B4-BE49-F238E27FC236}">
                <a16:creationId xmlns:a16="http://schemas.microsoft.com/office/drawing/2014/main" id="{FA336F5E-34DD-4E5C-9EE3-0AE4C01DC78F}"/>
              </a:ext>
            </a:extLst>
          </p:cNvPr>
          <p:cNvSpPr/>
          <p:nvPr/>
        </p:nvSpPr>
        <p:spPr>
          <a:xfrm>
            <a:off x="758412" y="4698050"/>
            <a:ext cx="8392704" cy="448299"/>
          </a:xfrm>
          <a:custGeom>
            <a:avLst/>
            <a:gdLst>
              <a:gd name="connsiteX0" fmla="*/ 0 w 11380186"/>
              <a:gd name="connsiteY0" fmla="*/ 597732 h 597732"/>
              <a:gd name="connsiteX1" fmla="*/ 149433 w 11380186"/>
              <a:gd name="connsiteY1" fmla="*/ 0 h 597732"/>
              <a:gd name="connsiteX2" fmla="*/ 11380186 w 11380186"/>
              <a:gd name="connsiteY2" fmla="*/ 0 h 597732"/>
              <a:gd name="connsiteX3" fmla="*/ 11230753 w 11380186"/>
              <a:gd name="connsiteY3" fmla="*/ 597732 h 597732"/>
              <a:gd name="connsiteX4" fmla="*/ 0 w 11380186"/>
              <a:gd name="connsiteY4" fmla="*/ 597732 h 597732"/>
              <a:gd name="connsiteX0" fmla="*/ 0 w 11380186"/>
              <a:gd name="connsiteY0" fmla="*/ 597732 h 597732"/>
              <a:gd name="connsiteX1" fmla="*/ 149433 w 11380186"/>
              <a:gd name="connsiteY1" fmla="*/ 0 h 597732"/>
              <a:gd name="connsiteX2" fmla="*/ 11380186 w 11380186"/>
              <a:gd name="connsiteY2" fmla="*/ 0 h 597732"/>
              <a:gd name="connsiteX3" fmla="*/ 11190272 w 11380186"/>
              <a:gd name="connsiteY3" fmla="*/ 597732 h 597732"/>
              <a:gd name="connsiteX4" fmla="*/ 0 w 11380186"/>
              <a:gd name="connsiteY4" fmla="*/ 597732 h 597732"/>
              <a:gd name="connsiteX0" fmla="*/ 0 w 11190272"/>
              <a:gd name="connsiteY0" fmla="*/ 597732 h 597732"/>
              <a:gd name="connsiteX1" fmla="*/ 149433 w 11190272"/>
              <a:gd name="connsiteY1" fmla="*/ 0 h 597732"/>
              <a:gd name="connsiteX2" fmla="*/ 11187305 w 11190272"/>
              <a:gd name="connsiteY2" fmla="*/ 0 h 597732"/>
              <a:gd name="connsiteX3" fmla="*/ 11190272 w 11190272"/>
              <a:gd name="connsiteY3" fmla="*/ 597732 h 597732"/>
              <a:gd name="connsiteX4" fmla="*/ 0 w 11190272"/>
              <a:gd name="connsiteY4" fmla="*/ 597732 h 597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0272" h="597732">
                <a:moveTo>
                  <a:pt x="0" y="597732"/>
                </a:moveTo>
                <a:lnTo>
                  <a:pt x="149433" y="0"/>
                </a:lnTo>
                <a:lnTo>
                  <a:pt x="11187305" y="0"/>
                </a:lnTo>
                <a:lnTo>
                  <a:pt x="11190272" y="597732"/>
                </a:lnTo>
                <a:lnTo>
                  <a:pt x="0" y="597732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8" y="1022747"/>
            <a:ext cx="4309217" cy="3609976"/>
          </a:xfrm>
        </p:spPr>
        <p:txBody>
          <a:bodyPr/>
          <a:lstStyle>
            <a:lvl1pPr>
              <a:spcBef>
                <a:spcPts val="135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32128"/>
            <a:ext cx="4309217" cy="720791"/>
          </a:xfrm>
        </p:spPr>
        <p:txBody>
          <a:bodyPr anchor="b"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81580624-189D-4690-964B-C3EDFC9B94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566" y="4804093"/>
            <a:ext cx="1497649" cy="233477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EE466D3-57D1-4592-8559-48324DFE030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09601" y="65315"/>
            <a:ext cx="3384947" cy="456740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901304" indent="0">
              <a:buNone/>
              <a:defRPr/>
            </a:lvl4pPr>
            <a:lvl5pPr marL="1117997" indent="0">
              <a:buNone/>
              <a:defRPr/>
            </a:lvl5pPr>
          </a:lstStyle>
          <a:p>
            <a:pPr lvl="0"/>
            <a:r>
              <a:rPr lang="en-US"/>
              <a:t>Click to edit text for callout or click icon below to add graphic/chart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1BD9169-811F-4F93-8C4D-4CD99DD0084B}"/>
              </a:ext>
            </a:extLst>
          </p:cNvPr>
          <p:cNvSpPr/>
          <p:nvPr/>
        </p:nvSpPr>
        <p:spPr>
          <a:xfrm>
            <a:off x="-1" y="4698050"/>
            <a:ext cx="879587" cy="445770"/>
          </a:xfrm>
          <a:custGeom>
            <a:avLst/>
            <a:gdLst>
              <a:gd name="connsiteX0" fmla="*/ 0 w 1172782"/>
              <a:gd name="connsiteY0" fmla="*/ 0 h 594360"/>
              <a:gd name="connsiteX1" fmla="*/ 1172782 w 1172782"/>
              <a:gd name="connsiteY1" fmla="*/ 0 h 594360"/>
              <a:gd name="connsiteX2" fmla="*/ 1105156 w 1172782"/>
              <a:gd name="connsiteY2" fmla="*/ 594360 h 594360"/>
              <a:gd name="connsiteX3" fmla="*/ 0 w 1172782"/>
              <a:gd name="connsiteY3" fmla="*/ 59436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782" h="594360">
                <a:moveTo>
                  <a:pt x="0" y="0"/>
                </a:moveTo>
                <a:lnTo>
                  <a:pt x="1172782" y="0"/>
                </a:lnTo>
                <a:lnTo>
                  <a:pt x="1105156" y="594360"/>
                </a:lnTo>
                <a:lnTo>
                  <a:pt x="0" y="594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A18E9E-4E09-402A-886D-123B98085D1C}"/>
              </a:ext>
            </a:extLst>
          </p:cNvPr>
          <p:cNvSpPr txBox="1"/>
          <p:nvPr/>
        </p:nvSpPr>
        <p:spPr>
          <a:xfrm>
            <a:off x="262783" y="4816956"/>
            <a:ext cx="4402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E123B50A-269E-4CEA-B042-34E83D64DBCC}" type="slidenum">
              <a:rPr lang="en-US" sz="900" b="1" smtClean="0">
                <a:solidFill>
                  <a:schemeClr val="bg1"/>
                </a:solidFill>
              </a:rPr>
              <a:pPr algn="l"/>
              <a:t>‹#›</a:t>
            </a:fld>
            <a:endParaRPr lang="en-US" sz="9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114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AEAC00-E203-4F65-928A-8AFEFE2C4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928"/>
            <a:ext cx="9143999" cy="51396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240" y="1022747"/>
            <a:ext cx="4309217" cy="3609976"/>
          </a:xfrm>
        </p:spPr>
        <p:txBody>
          <a:bodyPr/>
          <a:lstStyle>
            <a:lvl1pPr>
              <a:spcBef>
                <a:spcPts val="135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241" y="32128"/>
            <a:ext cx="4309217" cy="720791"/>
          </a:xfrm>
        </p:spPr>
        <p:txBody>
          <a:bodyPr anchor="b"/>
          <a:lstStyle>
            <a:lvl1pPr algn="l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4F21F8F5-125F-44B4-ABD4-71421E82DAD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145723" y="65315"/>
            <a:ext cx="3384947" cy="456740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901304" indent="0">
              <a:buNone/>
              <a:defRPr/>
            </a:lvl4pPr>
            <a:lvl5pPr marL="1117997" indent="0">
              <a:buNone/>
              <a:defRPr/>
            </a:lvl5pPr>
          </a:lstStyle>
          <a:p>
            <a:pPr lvl="0"/>
            <a:r>
              <a:rPr lang="en-US"/>
              <a:t>Click to edit text for callout or click icon below to add graphic/chart</a:t>
            </a:r>
          </a:p>
        </p:txBody>
      </p:sp>
      <p:sp>
        <p:nvSpPr>
          <p:cNvPr id="13" name="Parallelogram 5">
            <a:extLst>
              <a:ext uri="{FF2B5EF4-FFF2-40B4-BE49-F238E27FC236}">
                <a16:creationId xmlns:a16="http://schemas.microsoft.com/office/drawing/2014/main" id="{36C2E235-0188-4FC1-A295-B3FE793520EA}"/>
              </a:ext>
            </a:extLst>
          </p:cNvPr>
          <p:cNvSpPr/>
          <p:nvPr/>
        </p:nvSpPr>
        <p:spPr>
          <a:xfrm>
            <a:off x="758412" y="4698050"/>
            <a:ext cx="8392704" cy="448299"/>
          </a:xfrm>
          <a:custGeom>
            <a:avLst/>
            <a:gdLst>
              <a:gd name="connsiteX0" fmla="*/ 0 w 11380186"/>
              <a:gd name="connsiteY0" fmla="*/ 597732 h 597732"/>
              <a:gd name="connsiteX1" fmla="*/ 149433 w 11380186"/>
              <a:gd name="connsiteY1" fmla="*/ 0 h 597732"/>
              <a:gd name="connsiteX2" fmla="*/ 11380186 w 11380186"/>
              <a:gd name="connsiteY2" fmla="*/ 0 h 597732"/>
              <a:gd name="connsiteX3" fmla="*/ 11230753 w 11380186"/>
              <a:gd name="connsiteY3" fmla="*/ 597732 h 597732"/>
              <a:gd name="connsiteX4" fmla="*/ 0 w 11380186"/>
              <a:gd name="connsiteY4" fmla="*/ 597732 h 597732"/>
              <a:gd name="connsiteX0" fmla="*/ 0 w 11380186"/>
              <a:gd name="connsiteY0" fmla="*/ 597732 h 597732"/>
              <a:gd name="connsiteX1" fmla="*/ 149433 w 11380186"/>
              <a:gd name="connsiteY1" fmla="*/ 0 h 597732"/>
              <a:gd name="connsiteX2" fmla="*/ 11380186 w 11380186"/>
              <a:gd name="connsiteY2" fmla="*/ 0 h 597732"/>
              <a:gd name="connsiteX3" fmla="*/ 11190272 w 11380186"/>
              <a:gd name="connsiteY3" fmla="*/ 597732 h 597732"/>
              <a:gd name="connsiteX4" fmla="*/ 0 w 11380186"/>
              <a:gd name="connsiteY4" fmla="*/ 597732 h 597732"/>
              <a:gd name="connsiteX0" fmla="*/ 0 w 11190272"/>
              <a:gd name="connsiteY0" fmla="*/ 597732 h 597732"/>
              <a:gd name="connsiteX1" fmla="*/ 149433 w 11190272"/>
              <a:gd name="connsiteY1" fmla="*/ 0 h 597732"/>
              <a:gd name="connsiteX2" fmla="*/ 11187305 w 11190272"/>
              <a:gd name="connsiteY2" fmla="*/ 0 h 597732"/>
              <a:gd name="connsiteX3" fmla="*/ 11190272 w 11190272"/>
              <a:gd name="connsiteY3" fmla="*/ 597732 h 597732"/>
              <a:gd name="connsiteX4" fmla="*/ 0 w 11190272"/>
              <a:gd name="connsiteY4" fmla="*/ 597732 h 597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0272" h="597732">
                <a:moveTo>
                  <a:pt x="0" y="597732"/>
                </a:moveTo>
                <a:lnTo>
                  <a:pt x="149433" y="0"/>
                </a:lnTo>
                <a:lnTo>
                  <a:pt x="11187305" y="0"/>
                </a:lnTo>
                <a:lnTo>
                  <a:pt x="11190272" y="597732"/>
                </a:lnTo>
                <a:lnTo>
                  <a:pt x="0" y="597732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81580624-189D-4690-964B-C3EDFC9B94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566" y="4804093"/>
            <a:ext cx="1497649" cy="23347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E794109-E246-4534-B0E9-FEBE199F50BA}"/>
              </a:ext>
            </a:extLst>
          </p:cNvPr>
          <p:cNvSpPr/>
          <p:nvPr/>
        </p:nvSpPr>
        <p:spPr>
          <a:xfrm>
            <a:off x="-1" y="4698050"/>
            <a:ext cx="879587" cy="445770"/>
          </a:xfrm>
          <a:custGeom>
            <a:avLst/>
            <a:gdLst>
              <a:gd name="connsiteX0" fmla="*/ 0 w 1172782"/>
              <a:gd name="connsiteY0" fmla="*/ 0 h 594360"/>
              <a:gd name="connsiteX1" fmla="*/ 1172782 w 1172782"/>
              <a:gd name="connsiteY1" fmla="*/ 0 h 594360"/>
              <a:gd name="connsiteX2" fmla="*/ 1105156 w 1172782"/>
              <a:gd name="connsiteY2" fmla="*/ 594360 h 594360"/>
              <a:gd name="connsiteX3" fmla="*/ 0 w 1172782"/>
              <a:gd name="connsiteY3" fmla="*/ 59436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782" h="594360">
                <a:moveTo>
                  <a:pt x="0" y="0"/>
                </a:moveTo>
                <a:lnTo>
                  <a:pt x="1172782" y="0"/>
                </a:lnTo>
                <a:lnTo>
                  <a:pt x="1105156" y="594360"/>
                </a:lnTo>
                <a:lnTo>
                  <a:pt x="0" y="594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A18E9E-4E09-402A-886D-123B98085D1C}"/>
              </a:ext>
            </a:extLst>
          </p:cNvPr>
          <p:cNvSpPr txBox="1"/>
          <p:nvPr/>
        </p:nvSpPr>
        <p:spPr>
          <a:xfrm>
            <a:off x="262783" y="4816956"/>
            <a:ext cx="4402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E123B50A-269E-4CEA-B042-34E83D64DBCC}" type="slidenum">
              <a:rPr lang="en-US" sz="900" b="1" smtClean="0">
                <a:solidFill>
                  <a:schemeClr val="bg1"/>
                </a:solidFill>
              </a:rPr>
              <a:pPr algn="l"/>
              <a:t>‹#›</a:t>
            </a:fld>
            <a:endParaRPr lang="en-US" sz="9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102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AEAC00-E203-4F65-928A-8AFEFE2C4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2" y="1928"/>
            <a:ext cx="9139937" cy="513964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240" y="1022747"/>
            <a:ext cx="4309217" cy="3609976"/>
          </a:xfrm>
        </p:spPr>
        <p:txBody>
          <a:bodyPr/>
          <a:lstStyle>
            <a:lvl1pPr>
              <a:spcBef>
                <a:spcPts val="135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241" y="32128"/>
            <a:ext cx="4309217" cy="720791"/>
          </a:xfrm>
        </p:spPr>
        <p:txBody>
          <a:bodyPr anchor="b"/>
          <a:lstStyle>
            <a:lvl1pPr algn="l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4F21F8F5-125F-44B4-ABD4-71421E82DAD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145723" y="65315"/>
            <a:ext cx="3384947" cy="456740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901304" indent="0">
              <a:buNone/>
              <a:defRPr/>
            </a:lvl4pPr>
            <a:lvl5pPr marL="1117997" indent="0">
              <a:buNone/>
              <a:defRPr/>
            </a:lvl5pPr>
          </a:lstStyle>
          <a:p>
            <a:pPr lvl="0"/>
            <a:r>
              <a:rPr lang="en-US"/>
              <a:t>Click to edit text for callout or click icon below to add graphic/chart</a:t>
            </a:r>
          </a:p>
        </p:txBody>
      </p:sp>
      <p:sp>
        <p:nvSpPr>
          <p:cNvPr id="4" name="Parallelogram 5">
            <a:extLst>
              <a:ext uri="{FF2B5EF4-FFF2-40B4-BE49-F238E27FC236}">
                <a16:creationId xmlns:a16="http://schemas.microsoft.com/office/drawing/2014/main" id="{DCEF1D31-A06F-4E74-89F4-510CB2995676}"/>
              </a:ext>
            </a:extLst>
          </p:cNvPr>
          <p:cNvSpPr/>
          <p:nvPr/>
        </p:nvSpPr>
        <p:spPr>
          <a:xfrm>
            <a:off x="758412" y="4698050"/>
            <a:ext cx="8392704" cy="448299"/>
          </a:xfrm>
          <a:custGeom>
            <a:avLst/>
            <a:gdLst>
              <a:gd name="connsiteX0" fmla="*/ 0 w 11380186"/>
              <a:gd name="connsiteY0" fmla="*/ 597732 h 597732"/>
              <a:gd name="connsiteX1" fmla="*/ 149433 w 11380186"/>
              <a:gd name="connsiteY1" fmla="*/ 0 h 597732"/>
              <a:gd name="connsiteX2" fmla="*/ 11380186 w 11380186"/>
              <a:gd name="connsiteY2" fmla="*/ 0 h 597732"/>
              <a:gd name="connsiteX3" fmla="*/ 11230753 w 11380186"/>
              <a:gd name="connsiteY3" fmla="*/ 597732 h 597732"/>
              <a:gd name="connsiteX4" fmla="*/ 0 w 11380186"/>
              <a:gd name="connsiteY4" fmla="*/ 597732 h 597732"/>
              <a:gd name="connsiteX0" fmla="*/ 0 w 11380186"/>
              <a:gd name="connsiteY0" fmla="*/ 597732 h 597732"/>
              <a:gd name="connsiteX1" fmla="*/ 149433 w 11380186"/>
              <a:gd name="connsiteY1" fmla="*/ 0 h 597732"/>
              <a:gd name="connsiteX2" fmla="*/ 11380186 w 11380186"/>
              <a:gd name="connsiteY2" fmla="*/ 0 h 597732"/>
              <a:gd name="connsiteX3" fmla="*/ 11190272 w 11380186"/>
              <a:gd name="connsiteY3" fmla="*/ 597732 h 597732"/>
              <a:gd name="connsiteX4" fmla="*/ 0 w 11380186"/>
              <a:gd name="connsiteY4" fmla="*/ 597732 h 597732"/>
              <a:gd name="connsiteX0" fmla="*/ 0 w 11190272"/>
              <a:gd name="connsiteY0" fmla="*/ 597732 h 597732"/>
              <a:gd name="connsiteX1" fmla="*/ 149433 w 11190272"/>
              <a:gd name="connsiteY1" fmla="*/ 0 h 597732"/>
              <a:gd name="connsiteX2" fmla="*/ 11187305 w 11190272"/>
              <a:gd name="connsiteY2" fmla="*/ 0 h 597732"/>
              <a:gd name="connsiteX3" fmla="*/ 11190272 w 11190272"/>
              <a:gd name="connsiteY3" fmla="*/ 597732 h 597732"/>
              <a:gd name="connsiteX4" fmla="*/ 0 w 11190272"/>
              <a:gd name="connsiteY4" fmla="*/ 597732 h 597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0272" h="597732">
                <a:moveTo>
                  <a:pt x="0" y="597732"/>
                </a:moveTo>
                <a:lnTo>
                  <a:pt x="149433" y="0"/>
                </a:lnTo>
                <a:lnTo>
                  <a:pt x="11187305" y="0"/>
                </a:lnTo>
                <a:lnTo>
                  <a:pt x="11190272" y="597732"/>
                </a:lnTo>
                <a:lnTo>
                  <a:pt x="0" y="597732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81580624-189D-4690-964B-C3EDFC9B94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566" y="4804093"/>
            <a:ext cx="1497649" cy="233477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E50B3C7-0856-4ECB-9A28-92989FD369A8}"/>
              </a:ext>
            </a:extLst>
          </p:cNvPr>
          <p:cNvSpPr/>
          <p:nvPr/>
        </p:nvSpPr>
        <p:spPr>
          <a:xfrm>
            <a:off x="-1" y="4698050"/>
            <a:ext cx="879587" cy="445770"/>
          </a:xfrm>
          <a:custGeom>
            <a:avLst/>
            <a:gdLst>
              <a:gd name="connsiteX0" fmla="*/ 0 w 1172782"/>
              <a:gd name="connsiteY0" fmla="*/ 0 h 594360"/>
              <a:gd name="connsiteX1" fmla="*/ 1172782 w 1172782"/>
              <a:gd name="connsiteY1" fmla="*/ 0 h 594360"/>
              <a:gd name="connsiteX2" fmla="*/ 1105156 w 1172782"/>
              <a:gd name="connsiteY2" fmla="*/ 594360 h 594360"/>
              <a:gd name="connsiteX3" fmla="*/ 0 w 1172782"/>
              <a:gd name="connsiteY3" fmla="*/ 59436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782" h="594360">
                <a:moveTo>
                  <a:pt x="0" y="0"/>
                </a:moveTo>
                <a:lnTo>
                  <a:pt x="1172782" y="0"/>
                </a:lnTo>
                <a:lnTo>
                  <a:pt x="1105156" y="594360"/>
                </a:lnTo>
                <a:lnTo>
                  <a:pt x="0" y="5943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A18E9E-4E09-402A-886D-123B98085D1C}"/>
              </a:ext>
            </a:extLst>
          </p:cNvPr>
          <p:cNvSpPr txBox="1"/>
          <p:nvPr/>
        </p:nvSpPr>
        <p:spPr>
          <a:xfrm>
            <a:off x="262783" y="4816956"/>
            <a:ext cx="4402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E123B50A-269E-4CEA-B042-34E83D64DBCC}" type="slidenum">
              <a:rPr lang="en-US" sz="900" b="1" smtClean="0">
                <a:solidFill>
                  <a:schemeClr val="bg1"/>
                </a:solidFill>
              </a:rPr>
              <a:pPr algn="l"/>
              <a:t>‹#›</a:t>
            </a:fld>
            <a:endParaRPr lang="en-US" sz="9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0622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925286"/>
          </a:xfrm>
          <a:solidFill>
            <a:schemeClr val="accent1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 algn="ctr">
              <a:spcBef>
                <a:spcPts val="1350"/>
              </a:spcBef>
              <a:buNone/>
              <a:defRPr/>
            </a:lvl1pPr>
          </a:lstStyle>
          <a:p>
            <a:pPr lvl="0"/>
            <a:r>
              <a:rPr lang="en-US"/>
              <a:t>Click icon below to add graphic or chart</a:t>
            </a:r>
          </a:p>
        </p:txBody>
      </p:sp>
    </p:spTree>
    <p:extLst>
      <p:ext uri="{BB962C8B-B14F-4D97-AF65-F5344CB8AC3E}">
        <p14:creationId xmlns:p14="http://schemas.microsoft.com/office/powerpoint/2010/main" val="40965342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761865"/>
            <a:ext cx="9144000" cy="936937"/>
          </a:xfrm>
          <a:solidFill>
            <a:schemeClr val="accent5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2783" y="75691"/>
            <a:ext cx="8618432" cy="3609976"/>
          </a:xfrm>
        </p:spPr>
        <p:txBody>
          <a:bodyPr/>
          <a:lstStyle>
            <a:lvl1pPr marL="0" indent="0" algn="ctr">
              <a:spcBef>
                <a:spcPts val="1350"/>
              </a:spcBef>
              <a:buNone/>
              <a:defRPr/>
            </a:lvl1pPr>
          </a:lstStyle>
          <a:p>
            <a:pPr lvl="0"/>
            <a:r>
              <a:rPr lang="en-US"/>
              <a:t>Click icon below to add graphic or chart</a:t>
            </a:r>
          </a:p>
        </p:txBody>
      </p:sp>
    </p:spTree>
    <p:extLst>
      <p:ext uri="{BB962C8B-B14F-4D97-AF65-F5344CB8AC3E}">
        <p14:creationId xmlns:p14="http://schemas.microsoft.com/office/powerpoint/2010/main" val="3109060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3D55A-CA71-4F9C-B49C-06278405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173995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2783" y="1022747"/>
            <a:ext cx="4233017" cy="3609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22747"/>
            <a:ext cx="4233016" cy="3609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32347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9685261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VerticalSpac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1A7628-4432-44D9-AF88-AFE09D037195}"/>
              </a:ext>
            </a:extLst>
          </p:cNvPr>
          <p:cNvSpPr/>
          <p:nvPr/>
        </p:nvSpPr>
        <p:spPr>
          <a:xfrm>
            <a:off x="5138058" y="4763"/>
            <a:ext cx="4003259" cy="5143500"/>
          </a:xfrm>
          <a:prstGeom prst="rect">
            <a:avLst/>
          </a:prstGeom>
          <a:gradFill>
            <a:gsLst>
              <a:gs pos="0">
                <a:schemeClr val="tx2">
                  <a:lumMod val="0"/>
                  <a:lumOff val="100000"/>
                </a:schemeClr>
              </a:gs>
              <a:gs pos="100000">
                <a:schemeClr val="tx2">
                  <a:lumMod val="5000"/>
                  <a:lumOff val="9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Parallelogram 18">
            <a:extLst>
              <a:ext uri="{FF2B5EF4-FFF2-40B4-BE49-F238E27FC236}">
                <a16:creationId xmlns:a16="http://schemas.microsoft.com/office/drawing/2014/main" id="{77994265-17B1-4272-B075-5CF6ABFB1907}"/>
              </a:ext>
            </a:extLst>
          </p:cNvPr>
          <p:cNvSpPr/>
          <p:nvPr/>
        </p:nvSpPr>
        <p:spPr>
          <a:xfrm>
            <a:off x="-7745" y="2381"/>
            <a:ext cx="6351396" cy="5143500"/>
          </a:xfrm>
          <a:custGeom>
            <a:avLst/>
            <a:gdLst>
              <a:gd name="connsiteX0" fmla="*/ 0 w 9822544"/>
              <a:gd name="connsiteY0" fmla="*/ 6858000 h 6858000"/>
              <a:gd name="connsiteX1" fmla="*/ 1322634 w 9822544"/>
              <a:gd name="connsiteY1" fmla="*/ 0 h 6858000"/>
              <a:gd name="connsiteX2" fmla="*/ 9822544 w 9822544"/>
              <a:gd name="connsiteY2" fmla="*/ 0 h 6858000"/>
              <a:gd name="connsiteX3" fmla="*/ 8499910 w 9822544"/>
              <a:gd name="connsiteY3" fmla="*/ 6858000 h 6858000"/>
              <a:gd name="connsiteX4" fmla="*/ 0 w 9822544"/>
              <a:gd name="connsiteY4" fmla="*/ 6858000 h 6858000"/>
              <a:gd name="connsiteX0" fmla="*/ 31382 w 8499910"/>
              <a:gd name="connsiteY0" fmla="*/ 6858000 h 6858000"/>
              <a:gd name="connsiteX1" fmla="*/ 0 w 8499910"/>
              <a:gd name="connsiteY1" fmla="*/ 0 h 6858000"/>
              <a:gd name="connsiteX2" fmla="*/ 8499910 w 8499910"/>
              <a:gd name="connsiteY2" fmla="*/ 0 h 6858000"/>
              <a:gd name="connsiteX3" fmla="*/ 7177276 w 8499910"/>
              <a:gd name="connsiteY3" fmla="*/ 6858000 h 6858000"/>
              <a:gd name="connsiteX4" fmla="*/ 31382 w 8499910"/>
              <a:gd name="connsiteY4" fmla="*/ 6858000 h 6858000"/>
              <a:gd name="connsiteX0" fmla="*/ 0 w 8468528"/>
              <a:gd name="connsiteY0" fmla="*/ 6858000 h 6858000"/>
              <a:gd name="connsiteX1" fmla="*/ 3124 w 8468528"/>
              <a:gd name="connsiteY1" fmla="*/ 8626 h 6858000"/>
              <a:gd name="connsiteX2" fmla="*/ 8468528 w 8468528"/>
              <a:gd name="connsiteY2" fmla="*/ 0 h 6858000"/>
              <a:gd name="connsiteX3" fmla="*/ 7145894 w 8468528"/>
              <a:gd name="connsiteY3" fmla="*/ 6858000 h 6858000"/>
              <a:gd name="connsiteX4" fmla="*/ 0 w 846852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68528" h="6858000">
                <a:moveTo>
                  <a:pt x="0" y="6858000"/>
                </a:moveTo>
                <a:cubicBezTo>
                  <a:pt x="1041" y="4574875"/>
                  <a:pt x="2083" y="2291751"/>
                  <a:pt x="3124" y="8626"/>
                </a:cubicBezTo>
                <a:lnTo>
                  <a:pt x="8468528" y="0"/>
                </a:lnTo>
                <a:lnTo>
                  <a:pt x="714589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>
                  <a:lumMod val="0"/>
                  <a:lumOff val="100000"/>
                </a:schemeClr>
              </a:gs>
              <a:gs pos="100000">
                <a:schemeClr val="tx2">
                  <a:lumMod val="5000"/>
                  <a:lumOff val="9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0" i="0" u="none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E706C5-89A5-46E1-917C-62340C0E1EAB}"/>
              </a:ext>
            </a:extLst>
          </p:cNvPr>
          <p:cNvSpPr/>
          <p:nvPr/>
        </p:nvSpPr>
        <p:spPr>
          <a:xfrm rot="16200000">
            <a:off x="-1922782" y="1922782"/>
            <a:ext cx="4698053" cy="852486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9B68015-33FE-4B1B-88A2-5365B7BB49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241" y="70085"/>
            <a:ext cx="733692" cy="26086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4070947-B5E9-4FE0-A867-B0129D5D58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2488" y="-1915"/>
            <a:ext cx="8291512" cy="300038"/>
          </a:xfrm>
          <a:solidFill>
            <a:schemeClr val="tx2">
              <a:lumMod val="20000"/>
              <a:lumOff val="80000"/>
              <a:alpha val="50000"/>
            </a:schemeClr>
          </a:solidFill>
        </p:spPr>
        <p:txBody>
          <a:bodyPr tIns="36576" bIns="0" anchor="ctr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901304" indent="0">
              <a:buNone/>
              <a:defRPr/>
            </a:lvl4pPr>
            <a:lvl5pPr marL="1117997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2379AFC-C90B-448A-9B82-6C6B896FE5DF}"/>
              </a:ext>
            </a:extLst>
          </p:cNvPr>
          <p:cNvSpPr/>
          <p:nvPr/>
        </p:nvSpPr>
        <p:spPr>
          <a:xfrm>
            <a:off x="-1" y="4698050"/>
            <a:ext cx="852488" cy="445770"/>
          </a:xfrm>
          <a:custGeom>
            <a:avLst/>
            <a:gdLst>
              <a:gd name="connsiteX0" fmla="*/ 0 w 1172782"/>
              <a:gd name="connsiteY0" fmla="*/ 0 h 594360"/>
              <a:gd name="connsiteX1" fmla="*/ 1172782 w 1172782"/>
              <a:gd name="connsiteY1" fmla="*/ 0 h 594360"/>
              <a:gd name="connsiteX2" fmla="*/ 1105156 w 1172782"/>
              <a:gd name="connsiteY2" fmla="*/ 594360 h 594360"/>
              <a:gd name="connsiteX3" fmla="*/ 0 w 1172782"/>
              <a:gd name="connsiteY3" fmla="*/ 59436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782" h="594360">
                <a:moveTo>
                  <a:pt x="0" y="0"/>
                </a:moveTo>
                <a:lnTo>
                  <a:pt x="1172782" y="0"/>
                </a:lnTo>
                <a:lnTo>
                  <a:pt x="1105156" y="594360"/>
                </a:lnTo>
                <a:lnTo>
                  <a:pt x="0" y="5943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AB1C49-4EC4-445F-814F-A875533F3ED5}"/>
              </a:ext>
            </a:extLst>
          </p:cNvPr>
          <p:cNvSpPr txBox="1"/>
          <p:nvPr/>
        </p:nvSpPr>
        <p:spPr>
          <a:xfrm>
            <a:off x="1" y="4816956"/>
            <a:ext cx="8001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23B50A-269E-4CEA-B042-34E83D64DBCC}" type="slidenum">
              <a:rPr lang="en-US" sz="900" b="1" smtClean="0">
                <a:solidFill>
                  <a:schemeClr val="bg1"/>
                </a:solidFill>
              </a:rPr>
              <a:pPr algn="ctr"/>
              <a:t>‹#›</a:t>
            </a:fld>
            <a:endParaRPr lang="en-US" sz="9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31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DAB480-39E5-4CBB-B074-A2FDD2AA5EA2}"/>
              </a:ext>
            </a:extLst>
          </p:cNvPr>
          <p:cNvSpPr/>
          <p:nvPr/>
        </p:nvSpPr>
        <p:spPr>
          <a:xfrm>
            <a:off x="0" y="0"/>
            <a:ext cx="9144000" cy="5140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 descr="A screen shot of a computer&#10;&#10;Description automatically generated">
            <a:extLst>
              <a:ext uri="{FF2B5EF4-FFF2-40B4-BE49-F238E27FC236}">
                <a16:creationId xmlns:a16="http://schemas.microsoft.com/office/drawing/2014/main" id="{63791C39-104B-4027-9259-EA691958B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5"/>
            <a:ext cx="9144000" cy="5140930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09EA735-766D-48D7-956D-67E686F04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170" y="4804498"/>
            <a:ext cx="1495044" cy="23307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04838" y="2059687"/>
            <a:ext cx="7934325" cy="1021556"/>
          </a:xfrm>
        </p:spPr>
        <p:txBody>
          <a:bodyPr anchor="ctr">
            <a:normAutofit/>
          </a:bodyPr>
          <a:lstStyle>
            <a:lvl1pPr algn="ctr">
              <a:defRPr sz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Divider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420836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impl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white map of the state&#10;&#10;Description automatically generated">
            <a:extLst>
              <a:ext uri="{FF2B5EF4-FFF2-40B4-BE49-F238E27FC236}">
                <a16:creationId xmlns:a16="http://schemas.microsoft.com/office/drawing/2014/main" id="{B5A6CA93-8A4E-6D48-DA4C-863D07DF6A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3818">
            <a:off x="3727756" y="-569009"/>
            <a:ext cx="4870620" cy="6298981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841772"/>
            <a:ext cx="6858000" cy="17907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487346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3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3202221"/>
            <a:ext cx="2057400" cy="273844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14A8B279-95F5-4A3A-BB15-51D4A59C29FD}" type="datetimeFigureOut">
              <a:rPr lang="en-US" smtClean="0"/>
              <a:pPr/>
              <a:t>7/8/2026</a:t>
            </a:fld>
            <a:endParaRPr lang="en-US"/>
          </a:p>
        </p:txBody>
      </p:sp>
      <p:pic>
        <p:nvPicPr>
          <p:cNvPr id="7" name="Picture 6" descr="A close-up of a sign&#10;&#10;Description automatically generated">
            <a:extLst>
              <a:ext uri="{FF2B5EF4-FFF2-40B4-BE49-F238E27FC236}">
                <a16:creationId xmlns:a16="http://schemas.microsoft.com/office/drawing/2014/main" id="{26036C86-162A-F756-F7BC-6AEBA5BEE8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61" y="231319"/>
            <a:ext cx="2531206" cy="78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0327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DAB480-39E5-4CBB-B074-A2FDD2AA5EA2}"/>
              </a:ext>
            </a:extLst>
          </p:cNvPr>
          <p:cNvSpPr/>
          <p:nvPr/>
        </p:nvSpPr>
        <p:spPr>
          <a:xfrm>
            <a:off x="0" y="0"/>
            <a:ext cx="9144000" cy="5140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791C39-104B-4027-9259-EA691958B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285"/>
            <a:ext cx="9144000" cy="5140929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09EA735-766D-48D7-956D-67E686F04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170" y="4804498"/>
            <a:ext cx="1495044" cy="23307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504825" y="1892114"/>
            <a:ext cx="3600450" cy="1021556"/>
          </a:xfrm>
        </p:spPr>
        <p:txBody>
          <a:bodyPr anchor="ctr">
            <a:noAutofit/>
          </a:bodyPr>
          <a:lstStyle>
            <a:lvl1pPr algn="ctr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Divider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D308CA5-97AE-4740-B538-18F4169D98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7503" y="522590"/>
            <a:ext cx="4099322" cy="40957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10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901304" indent="0">
              <a:buNone/>
              <a:defRPr/>
            </a:lvl4pPr>
            <a:lvl5pPr marL="1117997" indent="0">
              <a:buNone/>
              <a:defRPr/>
            </a:lvl5pPr>
          </a:lstStyle>
          <a:p>
            <a:pPr lvl="0"/>
            <a:r>
              <a:rPr lang="en-US"/>
              <a:t>Click to add contact info</a:t>
            </a:r>
          </a:p>
        </p:txBody>
      </p:sp>
    </p:spTree>
    <p:extLst>
      <p:ext uri="{BB962C8B-B14F-4D97-AF65-F5344CB8AC3E}">
        <p14:creationId xmlns:p14="http://schemas.microsoft.com/office/powerpoint/2010/main" val="443577758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B4674-5864-D8B7-9C53-E991366224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054F8B-6EA6-68B1-F1E4-9EA43AF484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521552-21D4-4CCC-40F0-ABD722805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1ABDA-7F43-4AC9-94D4-429966A0024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8FF79-0F32-3A52-5112-6DE7DF8DD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473DF-6072-1B09-213B-01B45D2BB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3AFFF-8BFB-4ABB-A9EC-F20A51BEF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739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_Vertical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75085E2-F669-44D5-B5AC-34332AB3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128" y="1"/>
            <a:ext cx="8233817" cy="283658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908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sky&#10;&#10;Description automatically generated">
            <a:extLst>
              <a:ext uri="{FF2B5EF4-FFF2-40B4-BE49-F238E27FC236}">
                <a16:creationId xmlns:a16="http://schemas.microsoft.com/office/drawing/2014/main" id="{7AEE5217-48AC-2E89-0840-0FC2D42A0B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9"/>
          <a:stretch/>
        </p:blipFill>
        <p:spPr>
          <a:xfrm>
            <a:off x="1371600" y="247223"/>
            <a:ext cx="7772400" cy="10851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8970"/>
            <a:ext cx="7886700" cy="994172"/>
          </a:xfrm>
        </p:spPr>
        <p:txBody>
          <a:bodyPr>
            <a:normAutofit/>
          </a:bodyPr>
          <a:lstStyle>
            <a:lvl1pPr>
              <a:defRPr sz="2800">
                <a:solidFill>
                  <a:srgbClr val="034EA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buClr>
                <a:schemeClr val="accent1"/>
              </a:buClr>
              <a:defRPr sz="2000"/>
            </a:lvl1pPr>
            <a:lvl2pPr marL="5143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800"/>
            </a:lvl2pPr>
            <a:lvl3pPr marL="857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600"/>
            </a:lvl3pPr>
            <a:lvl4pPr marL="12001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4pPr>
            <a:lvl5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2ABD-AE45-4B12-9109-F5F64E16F22C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076BDE-861D-7BED-2305-3CEFA2C368AC}"/>
              </a:ext>
            </a:extLst>
          </p:cNvPr>
          <p:cNvGrpSpPr/>
          <p:nvPr userDrawn="1"/>
        </p:nvGrpSpPr>
        <p:grpSpPr>
          <a:xfrm rot="10800000">
            <a:off x="-64831" y="4388868"/>
            <a:ext cx="1012825" cy="1016439"/>
            <a:chOff x="8183057" y="-250244"/>
            <a:chExt cx="1012825" cy="1016439"/>
          </a:xfrm>
        </p:grpSpPr>
        <p:sp>
          <p:nvSpPr>
            <p:cNvPr id="9" name="Freeform: Shape 41">
              <a:extLst>
                <a:ext uri="{FF2B5EF4-FFF2-40B4-BE49-F238E27FC236}">
                  <a16:creationId xmlns:a16="http://schemas.microsoft.com/office/drawing/2014/main" id="{B32BD354-4BA1-F27B-2971-E52096546093}"/>
                </a:ext>
              </a:extLst>
            </p:cNvPr>
            <p:cNvSpPr/>
            <p:nvPr userDrawn="1"/>
          </p:nvSpPr>
          <p:spPr>
            <a:xfrm rot="2700000">
              <a:off x="8183057" y="-250244"/>
              <a:ext cx="522446" cy="522446"/>
            </a:xfrm>
            <a:custGeom>
              <a:avLst/>
              <a:gdLst>
                <a:gd name="connsiteX0" fmla="*/ 0 w 696594"/>
                <a:gd name="connsiteY0" fmla="*/ 688655 h 696594"/>
                <a:gd name="connsiteX1" fmla="*/ 688655 w 696594"/>
                <a:gd name="connsiteY1" fmla="*/ 0 h 696594"/>
                <a:gd name="connsiteX2" fmla="*/ 696594 w 696594"/>
                <a:gd name="connsiteY2" fmla="*/ 39327 h 696594"/>
                <a:gd name="connsiteX3" fmla="*/ 696594 w 696594"/>
                <a:gd name="connsiteY3" fmla="*/ 565137 h 696594"/>
                <a:gd name="connsiteX4" fmla="*/ 565137 w 696594"/>
                <a:gd name="connsiteY4" fmla="*/ 696594 h 696594"/>
                <a:gd name="connsiteX5" fmla="*/ 39325 w 696594"/>
                <a:gd name="connsiteY5" fmla="*/ 696594 h 69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6594" h="696594">
                  <a:moveTo>
                    <a:pt x="0" y="688655"/>
                  </a:moveTo>
                  <a:lnTo>
                    <a:pt x="688655" y="0"/>
                  </a:lnTo>
                  <a:lnTo>
                    <a:pt x="696594" y="39327"/>
                  </a:lnTo>
                  <a:lnTo>
                    <a:pt x="696594" y="565137"/>
                  </a:lnTo>
                  <a:cubicBezTo>
                    <a:pt x="696594" y="637739"/>
                    <a:pt x="637739" y="696594"/>
                    <a:pt x="565137" y="696594"/>
                  </a:cubicBezTo>
                  <a:lnTo>
                    <a:pt x="39325" y="696594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00A651"/>
                </a:gs>
                <a:gs pos="0">
                  <a:srgbClr val="00A651">
                    <a:lumMod val="63225"/>
                    <a:lumOff val="36775"/>
                  </a:srgb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latin typeface="Open Sans" panose="020B0606030504020204" pitchFamily="34" charset="0"/>
              </a:endParaRPr>
            </a:p>
          </p:txBody>
        </p:sp>
        <p:sp>
          <p:nvSpPr>
            <p:cNvPr id="10" name="Rectangle: Rounded Corners 42">
              <a:extLst>
                <a:ext uri="{FF2B5EF4-FFF2-40B4-BE49-F238E27FC236}">
                  <a16:creationId xmlns:a16="http://schemas.microsoft.com/office/drawing/2014/main" id="{8913B1E8-FF5C-ABEA-FB65-F7851640DD9C}"/>
                </a:ext>
              </a:extLst>
            </p:cNvPr>
            <p:cNvSpPr/>
            <p:nvPr userDrawn="1"/>
          </p:nvSpPr>
          <p:spPr>
            <a:xfrm rot="2700000">
              <a:off x="8670945" y="258225"/>
              <a:ext cx="285519" cy="285518"/>
            </a:xfrm>
            <a:prstGeom prst="round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latin typeface="Open Sans" panose="020B0606030504020204" pitchFamily="34" charset="0"/>
              </a:endParaRPr>
            </a:p>
          </p:txBody>
        </p:sp>
        <p:sp>
          <p:nvSpPr>
            <p:cNvPr id="11" name="Freeform: Shape 43">
              <a:extLst>
                <a:ext uri="{FF2B5EF4-FFF2-40B4-BE49-F238E27FC236}">
                  <a16:creationId xmlns:a16="http://schemas.microsoft.com/office/drawing/2014/main" id="{36F0A56B-573F-E16F-95D5-9086A911543A}"/>
                </a:ext>
              </a:extLst>
            </p:cNvPr>
            <p:cNvSpPr/>
            <p:nvPr userDrawn="1"/>
          </p:nvSpPr>
          <p:spPr>
            <a:xfrm rot="2700000">
              <a:off x="9060586" y="406936"/>
              <a:ext cx="135296" cy="135296"/>
            </a:xfrm>
            <a:custGeom>
              <a:avLst/>
              <a:gdLst>
                <a:gd name="connsiteX0" fmla="*/ 0 w 180395"/>
                <a:gd name="connsiteY0" fmla="*/ 0 h 180395"/>
                <a:gd name="connsiteX1" fmla="*/ 180395 w 180395"/>
                <a:gd name="connsiteY1" fmla="*/ 180395 h 180395"/>
                <a:gd name="connsiteX2" fmla="*/ 36959 w 180395"/>
                <a:gd name="connsiteY2" fmla="*/ 180395 h 180395"/>
                <a:gd name="connsiteX3" fmla="*/ 0 w 180395"/>
                <a:gd name="connsiteY3" fmla="*/ 143436 h 180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95" h="180395">
                  <a:moveTo>
                    <a:pt x="0" y="0"/>
                  </a:moveTo>
                  <a:lnTo>
                    <a:pt x="180395" y="180395"/>
                  </a:lnTo>
                  <a:lnTo>
                    <a:pt x="36959" y="180395"/>
                  </a:lnTo>
                  <a:cubicBezTo>
                    <a:pt x="16547" y="180395"/>
                    <a:pt x="0" y="163848"/>
                    <a:pt x="0" y="143436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013">
                <a:latin typeface="Open Sans" panose="020B0606030504020204" pitchFamily="34" charset="0"/>
              </a:endParaRPr>
            </a:p>
          </p:txBody>
        </p:sp>
        <p:sp>
          <p:nvSpPr>
            <p:cNvPr id="12" name="Rectangle: Rounded Corners 44">
              <a:extLst>
                <a:ext uri="{FF2B5EF4-FFF2-40B4-BE49-F238E27FC236}">
                  <a16:creationId xmlns:a16="http://schemas.microsoft.com/office/drawing/2014/main" id="{238F19CD-A9A7-DF5D-DB17-5BDE0E9E2A99}"/>
                </a:ext>
              </a:extLst>
            </p:cNvPr>
            <p:cNvSpPr/>
            <p:nvPr userDrawn="1"/>
          </p:nvSpPr>
          <p:spPr>
            <a:xfrm rot="2700000">
              <a:off x="8947948" y="630898"/>
              <a:ext cx="135297" cy="135297"/>
            </a:xfrm>
            <a:prstGeom prst="roundRect">
              <a:avLst/>
            </a:prstGeom>
            <a:gradFill flip="none" rotWithShape="1">
              <a:gsLst>
                <a:gs pos="91000">
                  <a:srgbClr val="00A651"/>
                </a:gs>
                <a:gs pos="0">
                  <a:srgbClr val="00A651">
                    <a:lumMod val="63225"/>
                    <a:lumOff val="36775"/>
                  </a:srgb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latin typeface="Open Sans" panose="020B0606030504020204" pitchFamily="34" charset="0"/>
              </a:endParaRPr>
            </a:p>
          </p:txBody>
        </p:sp>
        <p:sp>
          <p:nvSpPr>
            <p:cNvPr id="13" name="Rectangle: Rounded Corners 46">
              <a:extLst>
                <a:ext uri="{FF2B5EF4-FFF2-40B4-BE49-F238E27FC236}">
                  <a16:creationId xmlns:a16="http://schemas.microsoft.com/office/drawing/2014/main" id="{0772B51B-9239-3CD6-8B48-CE4327489413}"/>
                </a:ext>
              </a:extLst>
            </p:cNvPr>
            <p:cNvSpPr/>
            <p:nvPr userDrawn="1"/>
          </p:nvSpPr>
          <p:spPr>
            <a:xfrm rot="2700000">
              <a:off x="8938073" y="108046"/>
              <a:ext cx="135297" cy="135297"/>
            </a:xfrm>
            <a:prstGeom prst="roundRect">
              <a:avLst/>
            </a:prstGeom>
            <a:gradFill flip="none" rotWithShape="1">
              <a:gsLst>
                <a:gs pos="91000">
                  <a:srgbClr val="00A651"/>
                </a:gs>
                <a:gs pos="0">
                  <a:srgbClr val="00A651">
                    <a:lumMod val="63225"/>
                    <a:lumOff val="36775"/>
                  </a:srgb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latin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8863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68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910893"/>
            <a:ext cx="7886700" cy="77164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55379"/>
            <a:ext cx="7886700" cy="112514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4869656"/>
            <a:ext cx="2057400" cy="273844"/>
          </a:xfrm>
          <a:prstGeom prst="rect">
            <a:avLst/>
          </a:prstGeom>
        </p:spPr>
        <p:txBody>
          <a:bodyPr/>
          <a:lstStyle/>
          <a:p>
            <a:fld id="{14A8B279-95F5-4A3A-BB15-51D4A59C29F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2ABD-AE45-4B12-9109-F5F64E16F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3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4869656"/>
            <a:ext cx="2057400" cy="273844"/>
          </a:xfrm>
          <a:prstGeom prst="rect">
            <a:avLst/>
          </a:prstGeom>
        </p:spPr>
        <p:txBody>
          <a:bodyPr/>
          <a:lstStyle/>
          <a:p>
            <a:fld id="{14A8B279-95F5-4A3A-BB15-51D4A59C29F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2ABD-AE45-4B12-9109-F5F64E16F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5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89342"/>
            <a:ext cx="7886700" cy="6793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42421"/>
            <a:ext cx="3868340" cy="61793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460355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842421"/>
            <a:ext cx="3887391" cy="61793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460355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2ABD-AE45-4B12-9109-F5F64E16F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353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E2ABD-AE45-4B12-9109-F5F64E16F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2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Break Blue">
    <p:bg>
      <p:bgPr>
        <a:solidFill>
          <a:srgbClr val="034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a city&#10;&#10;Description automatically generated">
            <a:extLst>
              <a:ext uri="{FF2B5EF4-FFF2-40B4-BE49-F238E27FC236}">
                <a16:creationId xmlns:a16="http://schemas.microsoft.com/office/drawing/2014/main" id="{A129FF64-2444-B302-CC13-ADF91DFCB2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08648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68BCCC-E296-07B0-4EAC-C9C4ECB1E4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074664"/>
            <a:ext cx="7886700" cy="994172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 SLIDE</a:t>
            </a:r>
          </a:p>
        </p:txBody>
      </p:sp>
    </p:spTree>
    <p:extLst>
      <p:ext uri="{BB962C8B-B14F-4D97-AF65-F5344CB8AC3E}">
        <p14:creationId xmlns:p14="http://schemas.microsoft.com/office/powerpoint/2010/main" val="3227657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sky&#10;&#10;Description automatically generated">
            <a:extLst>
              <a:ext uri="{FF2B5EF4-FFF2-40B4-BE49-F238E27FC236}">
                <a16:creationId xmlns:a16="http://schemas.microsoft.com/office/drawing/2014/main" id="{42D92488-7EE1-A601-2D96-19D4E9F0A7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9"/>
          <a:stretch/>
        </p:blipFill>
        <p:spPr>
          <a:xfrm>
            <a:off x="1371600" y="247223"/>
            <a:ext cx="7772400" cy="108513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BF1AEF0-0850-6214-109E-7115D1BF18D7}"/>
              </a:ext>
            </a:extLst>
          </p:cNvPr>
          <p:cNvGrpSpPr/>
          <p:nvPr userDrawn="1"/>
        </p:nvGrpSpPr>
        <p:grpSpPr>
          <a:xfrm rot="10800000">
            <a:off x="-64831" y="4388868"/>
            <a:ext cx="1012825" cy="1016439"/>
            <a:chOff x="8183057" y="-250244"/>
            <a:chExt cx="1012825" cy="1016439"/>
          </a:xfrm>
        </p:grpSpPr>
        <p:sp>
          <p:nvSpPr>
            <p:cNvPr id="9" name="Freeform: Shape 41">
              <a:extLst>
                <a:ext uri="{FF2B5EF4-FFF2-40B4-BE49-F238E27FC236}">
                  <a16:creationId xmlns:a16="http://schemas.microsoft.com/office/drawing/2014/main" id="{B6940B8D-2FB4-2093-0622-7529B47F3256}"/>
                </a:ext>
              </a:extLst>
            </p:cNvPr>
            <p:cNvSpPr/>
            <p:nvPr userDrawn="1"/>
          </p:nvSpPr>
          <p:spPr>
            <a:xfrm rot="2700000">
              <a:off x="8183057" y="-250244"/>
              <a:ext cx="522446" cy="522446"/>
            </a:xfrm>
            <a:custGeom>
              <a:avLst/>
              <a:gdLst>
                <a:gd name="connsiteX0" fmla="*/ 0 w 696594"/>
                <a:gd name="connsiteY0" fmla="*/ 688655 h 696594"/>
                <a:gd name="connsiteX1" fmla="*/ 688655 w 696594"/>
                <a:gd name="connsiteY1" fmla="*/ 0 h 696594"/>
                <a:gd name="connsiteX2" fmla="*/ 696594 w 696594"/>
                <a:gd name="connsiteY2" fmla="*/ 39327 h 696594"/>
                <a:gd name="connsiteX3" fmla="*/ 696594 w 696594"/>
                <a:gd name="connsiteY3" fmla="*/ 565137 h 696594"/>
                <a:gd name="connsiteX4" fmla="*/ 565137 w 696594"/>
                <a:gd name="connsiteY4" fmla="*/ 696594 h 696594"/>
                <a:gd name="connsiteX5" fmla="*/ 39325 w 696594"/>
                <a:gd name="connsiteY5" fmla="*/ 696594 h 69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6594" h="696594">
                  <a:moveTo>
                    <a:pt x="0" y="688655"/>
                  </a:moveTo>
                  <a:lnTo>
                    <a:pt x="688655" y="0"/>
                  </a:lnTo>
                  <a:lnTo>
                    <a:pt x="696594" y="39327"/>
                  </a:lnTo>
                  <a:lnTo>
                    <a:pt x="696594" y="565137"/>
                  </a:lnTo>
                  <a:cubicBezTo>
                    <a:pt x="696594" y="637739"/>
                    <a:pt x="637739" y="696594"/>
                    <a:pt x="565137" y="696594"/>
                  </a:cubicBezTo>
                  <a:lnTo>
                    <a:pt x="39325" y="696594"/>
                  </a:lnTo>
                  <a:close/>
                </a:path>
              </a:pathLst>
            </a:custGeom>
            <a:gradFill flip="none" rotWithShape="1">
              <a:gsLst>
                <a:gs pos="91000">
                  <a:srgbClr val="00A651"/>
                </a:gs>
                <a:gs pos="0">
                  <a:srgbClr val="00A651">
                    <a:lumMod val="63225"/>
                    <a:lumOff val="36775"/>
                  </a:srgb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latin typeface="Open Sans" panose="020B0606030504020204" pitchFamily="34" charset="0"/>
              </a:endParaRPr>
            </a:p>
          </p:txBody>
        </p:sp>
        <p:sp>
          <p:nvSpPr>
            <p:cNvPr id="10" name="Rectangle: Rounded Corners 42">
              <a:extLst>
                <a:ext uri="{FF2B5EF4-FFF2-40B4-BE49-F238E27FC236}">
                  <a16:creationId xmlns:a16="http://schemas.microsoft.com/office/drawing/2014/main" id="{8FA328FB-CBA7-E279-021F-A8362C726221}"/>
                </a:ext>
              </a:extLst>
            </p:cNvPr>
            <p:cNvSpPr/>
            <p:nvPr userDrawn="1"/>
          </p:nvSpPr>
          <p:spPr>
            <a:xfrm rot="2700000">
              <a:off x="8670945" y="258225"/>
              <a:ext cx="285519" cy="285518"/>
            </a:xfrm>
            <a:prstGeom prst="round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latin typeface="Open Sans" panose="020B0606030504020204" pitchFamily="34" charset="0"/>
              </a:endParaRPr>
            </a:p>
          </p:txBody>
        </p:sp>
        <p:sp>
          <p:nvSpPr>
            <p:cNvPr id="11" name="Freeform: Shape 43">
              <a:extLst>
                <a:ext uri="{FF2B5EF4-FFF2-40B4-BE49-F238E27FC236}">
                  <a16:creationId xmlns:a16="http://schemas.microsoft.com/office/drawing/2014/main" id="{83B4257C-6515-B406-5D46-C61CCA127996}"/>
                </a:ext>
              </a:extLst>
            </p:cNvPr>
            <p:cNvSpPr/>
            <p:nvPr userDrawn="1"/>
          </p:nvSpPr>
          <p:spPr>
            <a:xfrm rot="2700000">
              <a:off x="9060586" y="406936"/>
              <a:ext cx="135296" cy="135296"/>
            </a:xfrm>
            <a:custGeom>
              <a:avLst/>
              <a:gdLst>
                <a:gd name="connsiteX0" fmla="*/ 0 w 180395"/>
                <a:gd name="connsiteY0" fmla="*/ 0 h 180395"/>
                <a:gd name="connsiteX1" fmla="*/ 180395 w 180395"/>
                <a:gd name="connsiteY1" fmla="*/ 180395 h 180395"/>
                <a:gd name="connsiteX2" fmla="*/ 36959 w 180395"/>
                <a:gd name="connsiteY2" fmla="*/ 180395 h 180395"/>
                <a:gd name="connsiteX3" fmla="*/ 0 w 180395"/>
                <a:gd name="connsiteY3" fmla="*/ 143436 h 180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395" h="180395">
                  <a:moveTo>
                    <a:pt x="0" y="0"/>
                  </a:moveTo>
                  <a:lnTo>
                    <a:pt x="180395" y="180395"/>
                  </a:lnTo>
                  <a:lnTo>
                    <a:pt x="36959" y="180395"/>
                  </a:lnTo>
                  <a:cubicBezTo>
                    <a:pt x="16547" y="180395"/>
                    <a:pt x="0" y="163848"/>
                    <a:pt x="0" y="143436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013">
                <a:latin typeface="Open Sans" panose="020B0606030504020204" pitchFamily="34" charset="0"/>
              </a:endParaRPr>
            </a:p>
          </p:txBody>
        </p:sp>
        <p:sp>
          <p:nvSpPr>
            <p:cNvPr id="12" name="Rectangle: Rounded Corners 44">
              <a:extLst>
                <a:ext uri="{FF2B5EF4-FFF2-40B4-BE49-F238E27FC236}">
                  <a16:creationId xmlns:a16="http://schemas.microsoft.com/office/drawing/2014/main" id="{375CA905-EA45-FCB5-1E2A-2B7CC0EEBA76}"/>
                </a:ext>
              </a:extLst>
            </p:cNvPr>
            <p:cNvSpPr/>
            <p:nvPr userDrawn="1"/>
          </p:nvSpPr>
          <p:spPr>
            <a:xfrm rot="2700000">
              <a:off x="8947948" y="630898"/>
              <a:ext cx="135297" cy="135297"/>
            </a:xfrm>
            <a:prstGeom prst="roundRect">
              <a:avLst/>
            </a:prstGeom>
            <a:gradFill flip="none" rotWithShape="1">
              <a:gsLst>
                <a:gs pos="91000">
                  <a:srgbClr val="00A651"/>
                </a:gs>
                <a:gs pos="0">
                  <a:srgbClr val="00A651">
                    <a:lumMod val="63225"/>
                    <a:lumOff val="36775"/>
                  </a:srgb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latin typeface="Open Sans" panose="020B0606030504020204" pitchFamily="34" charset="0"/>
              </a:endParaRPr>
            </a:p>
          </p:txBody>
        </p:sp>
        <p:sp>
          <p:nvSpPr>
            <p:cNvPr id="13" name="Rectangle: Rounded Corners 46">
              <a:extLst>
                <a:ext uri="{FF2B5EF4-FFF2-40B4-BE49-F238E27FC236}">
                  <a16:creationId xmlns:a16="http://schemas.microsoft.com/office/drawing/2014/main" id="{EBA537F9-7766-C2C9-4CB2-C0A34281E6BF}"/>
                </a:ext>
              </a:extLst>
            </p:cNvPr>
            <p:cNvSpPr/>
            <p:nvPr userDrawn="1"/>
          </p:nvSpPr>
          <p:spPr>
            <a:xfrm rot="2700000">
              <a:off x="8938073" y="108046"/>
              <a:ext cx="135297" cy="135297"/>
            </a:xfrm>
            <a:prstGeom prst="roundRect">
              <a:avLst/>
            </a:prstGeom>
            <a:gradFill flip="none" rotWithShape="1">
              <a:gsLst>
                <a:gs pos="91000">
                  <a:srgbClr val="00A651"/>
                </a:gs>
                <a:gs pos="0">
                  <a:srgbClr val="00A651">
                    <a:lumMod val="63225"/>
                    <a:lumOff val="36775"/>
                  </a:srgbClr>
                </a:gs>
              </a:gsLst>
              <a:lin ang="8100000" scaled="1"/>
              <a:tileRect/>
            </a:gradFill>
            <a:ln>
              <a:noFill/>
            </a:ln>
            <a:effectLst>
              <a:outerShdw blurRad="317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>
                <a:latin typeface="Open Sans" panose="020B0606030504020204" pitchFamily="34" charset="0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97091"/>
            <a:ext cx="7886700" cy="663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069383"/>
            <a:ext cx="7886700" cy="3563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869656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4869656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tint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82E2ABD-AE45-4B12-9109-F5F64E16F2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39" r:id="rId2"/>
    <p:sldLayoutId id="2147483735" r:id="rId3"/>
    <p:sldLayoutId id="2147483681" r:id="rId4"/>
    <p:sldLayoutId id="2147483682" r:id="rId5"/>
    <p:sldLayoutId id="2147483683" r:id="rId6"/>
    <p:sldLayoutId id="2147483684" r:id="rId7"/>
    <p:sldLayoutId id="2147483686" r:id="rId8"/>
    <p:sldLayoutId id="2147483736" r:id="rId9"/>
    <p:sldLayoutId id="2147483737" r:id="rId10"/>
    <p:sldLayoutId id="2147483738" r:id="rId11"/>
    <p:sldLayoutId id="2147483650" r:id="rId12"/>
    <p:sldLayoutId id="2147483731" r:id="rId13"/>
    <p:sldLayoutId id="2147483718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i="0" kern="1200" baseline="0">
          <a:solidFill>
            <a:schemeClr val="accent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52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468">
          <p15:clr>
            <a:srgbClr val="F26B43"/>
          </p15:clr>
        </p15:guide>
        <p15:guide id="4" pos="4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C4B7849-9DCA-4205-9C25-FF881476532D}"/>
              </a:ext>
            </a:extLst>
          </p:cNvPr>
          <p:cNvSpPr/>
          <p:nvPr/>
        </p:nvSpPr>
        <p:spPr>
          <a:xfrm>
            <a:off x="5138058" y="-4763"/>
            <a:ext cx="4003259" cy="5143500"/>
          </a:xfrm>
          <a:prstGeom prst="rect">
            <a:avLst/>
          </a:prstGeom>
          <a:gradFill>
            <a:gsLst>
              <a:gs pos="0">
                <a:schemeClr val="tx2">
                  <a:lumMod val="0"/>
                  <a:lumOff val="100000"/>
                </a:schemeClr>
              </a:gs>
              <a:gs pos="100000">
                <a:schemeClr val="tx2">
                  <a:lumMod val="5000"/>
                  <a:lumOff val="9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80CBDF7B-0A47-4932-ADBD-78389836BD2F}"/>
              </a:ext>
            </a:extLst>
          </p:cNvPr>
          <p:cNvSpPr/>
          <p:nvPr/>
        </p:nvSpPr>
        <p:spPr>
          <a:xfrm>
            <a:off x="-7745" y="-4763"/>
            <a:ext cx="6351396" cy="5143500"/>
          </a:xfrm>
          <a:custGeom>
            <a:avLst/>
            <a:gdLst>
              <a:gd name="connsiteX0" fmla="*/ 0 w 9822544"/>
              <a:gd name="connsiteY0" fmla="*/ 6858000 h 6858000"/>
              <a:gd name="connsiteX1" fmla="*/ 1322634 w 9822544"/>
              <a:gd name="connsiteY1" fmla="*/ 0 h 6858000"/>
              <a:gd name="connsiteX2" fmla="*/ 9822544 w 9822544"/>
              <a:gd name="connsiteY2" fmla="*/ 0 h 6858000"/>
              <a:gd name="connsiteX3" fmla="*/ 8499910 w 9822544"/>
              <a:gd name="connsiteY3" fmla="*/ 6858000 h 6858000"/>
              <a:gd name="connsiteX4" fmla="*/ 0 w 9822544"/>
              <a:gd name="connsiteY4" fmla="*/ 6858000 h 6858000"/>
              <a:gd name="connsiteX0" fmla="*/ 31382 w 8499910"/>
              <a:gd name="connsiteY0" fmla="*/ 6858000 h 6858000"/>
              <a:gd name="connsiteX1" fmla="*/ 0 w 8499910"/>
              <a:gd name="connsiteY1" fmla="*/ 0 h 6858000"/>
              <a:gd name="connsiteX2" fmla="*/ 8499910 w 8499910"/>
              <a:gd name="connsiteY2" fmla="*/ 0 h 6858000"/>
              <a:gd name="connsiteX3" fmla="*/ 7177276 w 8499910"/>
              <a:gd name="connsiteY3" fmla="*/ 6858000 h 6858000"/>
              <a:gd name="connsiteX4" fmla="*/ 31382 w 8499910"/>
              <a:gd name="connsiteY4" fmla="*/ 6858000 h 6858000"/>
              <a:gd name="connsiteX0" fmla="*/ 0 w 8468528"/>
              <a:gd name="connsiteY0" fmla="*/ 6858000 h 6858000"/>
              <a:gd name="connsiteX1" fmla="*/ 3124 w 8468528"/>
              <a:gd name="connsiteY1" fmla="*/ 8626 h 6858000"/>
              <a:gd name="connsiteX2" fmla="*/ 8468528 w 8468528"/>
              <a:gd name="connsiteY2" fmla="*/ 0 h 6858000"/>
              <a:gd name="connsiteX3" fmla="*/ 7145894 w 8468528"/>
              <a:gd name="connsiteY3" fmla="*/ 6858000 h 6858000"/>
              <a:gd name="connsiteX4" fmla="*/ 0 w 846852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68528" h="6858000">
                <a:moveTo>
                  <a:pt x="0" y="6858000"/>
                </a:moveTo>
                <a:cubicBezTo>
                  <a:pt x="1041" y="4574875"/>
                  <a:pt x="2083" y="2291751"/>
                  <a:pt x="3124" y="8626"/>
                </a:cubicBezTo>
                <a:lnTo>
                  <a:pt x="8468528" y="0"/>
                </a:lnTo>
                <a:lnTo>
                  <a:pt x="7145894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tx2">
                  <a:lumMod val="0"/>
                  <a:lumOff val="100000"/>
                </a:schemeClr>
              </a:gs>
              <a:gs pos="100000">
                <a:schemeClr val="tx2">
                  <a:lumMod val="5000"/>
                  <a:lumOff val="9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0" i="0" u="none"/>
              <a:t> </a:t>
            </a:r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3D621B1C-71D6-41F6-8805-4E95D7314278}"/>
              </a:ext>
            </a:extLst>
          </p:cNvPr>
          <p:cNvSpPr/>
          <p:nvPr/>
        </p:nvSpPr>
        <p:spPr>
          <a:xfrm>
            <a:off x="758412" y="4698050"/>
            <a:ext cx="8394050" cy="448299"/>
          </a:xfrm>
          <a:custGeom>
            <a:avLst/>
            <a:gdLst>
              <a:gd name="connsiteX0" fmla="*/ 0 w 11380186"/>
              <a:gd name="connsiteY0" fmla="*/ 597732 h 597732"/>
              <a:gd name="connsiteX1" fmla="*/ 149433 w 11380186"/>
              <a:gd name="connsiteY1" fmla="*/ 0 h 597732"/>
              <a:gd name="connsiteX2" fmla="*/ 11380186 w 11380186"/>
              <a:gd name="connsiteY2" fmla="*/ 0 h 597732"/>
              <a:gd name="connsiteX3" fmla="*/ 11230753 w 11380186"/>
              <a:gd name="connsiteY3" fmla="*/ 597732 h 597732"/>
              <a:gd name="connsiteX4" fmla="*/ 0 w 11380186"/>
              <a:gd name="connsiteY4" fmla="*/ 597732 h 597732"/>
              <a:gd name="connsiteX0" fmla="*/ 0 w 11230753"/>
              <a:gd name="connsiteY0" fmla="*/ 597732 h 597732"/>
              <a:gd name="connsiteX1" fmla="*/ 149433 w 11230753"/>
              <a:gd name="connsiteY1" fmla="*/ 0 h 597732"/>
              <a:gd name="connsiteX2" fmla="*/ 11192067 w 11230753"/>
              <a:gd name="connsiteY2" fmla="*/ 0 h 597732"/>
              <a:gd name="connsiteX3" fmla="*/ 11230753 w 11230753"/>
              <a:gd name="connsiteY3" fmla="*/ 597732 h 597732"/>
              <a:gd name="connsiteX4" fmla="*/ 0 w 11230753"/>
              <a:gd name="connsiteY4" fmla="*/ 597732 h 597732"/>
              <a:gd name="connsiteX0" fmla="*/ 0 w 11192067"/>
              <a:gd name="connsiteY0" fmla="*/ 597732 h 597732"/>
              <a:gd name="connsiteX1" fmla="*/ 149433 w 11192067"/>
              <a:gd name="connsiteY1" fmla="*/ 0 h 597732"/>
              <a:gd name="connsiteX2" fmla="*/ 11192067 w 11192067"/>
              <a:gd name="connsiteY2" fmla="*/ 0 h 597732"/>
              <a:gd name="connsiteX3" fmla="*/ 11190272 w 11192067"/>
              <a:gd name="connsiteY3" fmla="*/ 597732 h 597732"/>
              <a:gd name="connsiteX4" fmla="*/ 0 w 11192067"/>
              <a:gd name="connsiteY4" fmla="*/ 597732 h 597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92067" h="597732">
                <a:moveTo>
                  <a:pt x="0" y="597732"/>
                </a:moveTo>
                <a:lnTo>
                  <a:pt x="149433" y="0"/>
                </a:lnTo>
                <a:lnTo>
                  <a:pt x="11192067" y="0"/>
                </a:lnTo>
                <a:cubicBezTo>
                  <a:pt x="11191469" y="199244"/>
                  <a:pt x="11190870" y="398488"/>
                  <a:pt x="11190272" y="597732"/>
                </a:cubicBezTo>
                <a:lnTo>
                  <a:pt x="0" y="597732"/>
                </a:lnTo>
                <a:close/>
              </a:path>
            </a:pathLst>
          </a:cu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879212D-F344-4A61-9208-1CAD5AB80C5F}"/>
              </a:ext>
            </a:extLst>
          </p:cNvPr>
          <p:cNvSpPr/>
          <p:nvPr/>
        </p:nvSpPr>
        <p:spPr>
          <a:xfrm>
            <a:off x="-1" y="4698050"/>
            <a:ext cx="879587" cy="445770"/>
          </a:xfrm>
          <a:custGeom>
            <a:avLst/>
            <a:gdLst>
              <a:gd name="connsiteX0" fmla="*/ 0 w 1172782"/>
              <a:gd name="connsiteY0" fmla="*/ 0 h 594360"/>
              <a:gd name="connsiteX1" fmla="*/ 1172782 w 1172782"/>
              <a:gd name="connsiteY1" fmla="*/ 0 h 594360"/>
              <a:gd name="connsiteX2" fmla="*/ 1105156 w 1172782"/>
              <a:gd name="connsiteY2" fmla="*/ 594360 h 594360"/>
              <a:gd name="connsiteX3" fmla="*/ 0 w 1172782"/>
              <a:gd name="connsiteY3" fmla="*/ 594360 h 594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782" h="594360">
                <a:moveTo>
                  <a:pt x="0" y="0"/>
                </a:moveTo>
                <a:lnTo>
                  <a:pt x="1172782" y="0"/>
                </a:lnTo>
                <a:lnTo>
                  <a:pt x="1105156" y="594360"/>
                </a:lnTo>
                <a:lnTo>
                  <a:pt x="0" y="5943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0DDF02AB-C9F5-48EA-AB33-2C5C0475A27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566" y="4804093"/>
            <a:ext cx="1497649" cy="23347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2784" y="32128"/>
            <a:ext cx="8618433" cy="7207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783" y="1022747"/>
            <a:ext cx="8618432" cy="36099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2783" y="4816956"/>
            <a:ext cx="4402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E123B50A-269E-4CEA-B042-34E83D64DBCC}" type="slidenum">
              <a:rPr lang="en-US" sz="900" b="1" smtClean="0">
                <a:solidFill>
                  <a:schemeClr val="bg1"/>
                </a:solidFill>
              </a:rPr>
              <a:pPr algn="l"/>
              <a:t>‹#›</a:t>
            </a:fld>
            <a:endParaRPr lang="en-US" sz="900" b="1">
              <a:solidFill>
                <a:schemeClr val="bg1"/>
              </a:solidFill>
            </a:endParaRPr>
          </a:p>
        </p:txBody>
      </p:sp>
      <p:sp>
        <p:nvSpPr>
          <p:cNvPr id="11" name="AutoShape 3"/>
          <p:cNvSpPr>
            <a:spLocks noChangeAspect="1" noChangeArrowheads="1" noTextEdit="1"/>
          </p:cNvSpPr>
          <p:nvPr/>
        </p:nvSpPr>
        <p:spPr bwMode="auto">
          <a:xfrm>
            <a:off x="1" y="4352796"/>
            <a:ext cx="9141315" cy="66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3792142" y="3157538"/>
            <a:ext cx="5564981" cy="1981200"/>
          </a:xfrm>
          <a:custGeom>
            <a:avLst/>
            <a:gdLst>
              <a:gd name="T0" fmla="*/ 0 w 4674"/>
              <a:gd name="T1" fmla="*/ 1662 h 1664"/>
              <a:gd name="T2" fmla="*/ 3818 w 4674"/>
              <a:gd name="T3" fmla="*/ 1664 h 1664"/>
              <a:gd name="T4" fmla="*/ 4674 w 4674"/>
              <a:gd name="T5" fmla="*/ 7 h 1664"/>
              <a:gd name="T6" fmla="*/ 1583 w 4674"/>
              <a:gd name="T7" fmla="*/ 0 h 1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74" h="1664">
                <a:moveTo>
                  <a:pt x="0" y="1662"/>
                </a:moveTo>
                <a:lnTo>
                  <a:pt x="3818" y="1664"/>
                </a:lnTo>
                <a:lnTo>
                  <a:pt x="4674" y="7"/>
                </a:lnTo>
                <a:lnTo>
                  <a:pt x="158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84416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b="1" i="0" u="none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11931" indent="-211931" algn="l" defTabSz="685800" rtl="0" eaLnBrk="1" latinLnBrk="0" hangingPunct="1">
        <a:lnSpc>
          <a:spcPct val="90000"/>
        </a:lnSpc>
        <a:spcBef>
          <a:spcPts val="750"/>
        </a:spcBef>
        <a:buClr>
          <a:schemeClr val="accent5"/>
        </a:buClr>
        <a:buFont typeface="Arial" panose="020B0604020202020204" pitchFamily="34" charset="0"/>
        <a:buChar char="»"/>
        <a:defRPr sz="1800" kern="1200">
          <a:solidFill>
            <a:srgbClr val="3E4D54"/>
          </a:solidFill>
          <a:latin typeface="+mn-lt"/>
          <a:ea typeface="+mn-ea"/>
          <a:cs typeface="+mn-cs"/>
        </a:defRPr>
      </a:lvl1pPr>
      <a:lvl2pPr marL="513160" marR="0" indent="-170260" algn="l" defTabSz="685800" rtl="0" eaLnBrk="1" fontAlgn="auto" latinLnBrk="0" hangingPunct="1">
        <a:lnSpc>
          <a:spcPct val="100000"/>
        </a:lnSpc>
        <a:spcBef>
          <a:spcPts val="450"/>
        </a:spcBef>
        <a:spcAft>
          <a:spcPts val="0"/>
        </a:spcAft>
        <a:buClr>
          <a:schemeClr val="accent3"/>
        </a:buClr>
        <a:buSzTx/>
        <a:buFont typeface="Arial" panose="020B0604020202020204" pitchFamily="34" charset="0"/>
        <a:buChar char="•"/>
        <a:tabLst/>
        <a:defRPr sz="1650" kern="1200">
          <a:solidFill>
            <a:srgbClr val="3E4D54"/>
          </a:solidFill>
          <a:latin typeface="+mn-lt"/>
          <a:ea typeface="+mn-ea"/>
          <a:cs typeface="+mn-cs"/>
        </a:defRPr>
      </a:lvl2pPr>
      <a:lvl3pPr marL="901304" indent="-215504" algn="l" defTabSz="685800" rtl="0" eaLnBrk="1" latinLnBrk="0" hangingPunct="1">
        <a:lnSpc>
          <a:spcPct val="90000"/>
        </a:lnSpc>
        <a:spcBef>
          <a:spcPts val="375"/>
        </a:spcBef>
        <a:buClr>
          <a:schemeClr val="accent6"/>
        </a:buClr>
        <a:buFont typeface="Wingdings" panose="05000000000000000000" pitchFamily="2" charset="2"/>
        <a:buChar char="§"/>
        <a:defRPr sz="1500" kern="1200">
          <a:solidFill>
            <a:srgbClr val="3E4D54"/>
          </a:solidFill>
          <a:latin typeface="+mn-lt"/>
          <a:ea typeface="+mn-ea"/>
          <a:cs typeface="+mn-cs"/>
        </a:defRPr>
      </a:lvl3pPr>
      <a:lvl4pPr marL="1117997" indent="-216694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rgbClr val="3E4D54"/>
          </a:solidFill>
          <a:latin typeface="+mn-lt"/>
          <a:ea typeface="+mn-ea"/>
          <a:cs typeface="+mn-cs"/>
        </a:defRPr>
      </a:lvl4pPr>
      <a:lvl5pPr marL="1327547" indent="-209550" algn="l" defTabSz="685800" rtl="0" eaLnBrk="1" latinLnBrk="0" hangingPunct="1">
        <a:lnSpc>
          <a:spcPct val="90000"/>
        </a:lnSpc>
        <a:spcBef>
          <a:spcPts val="375"/>
        </a:spcBef>
        <a:buClr>
          <a:schemeClr val="accent3"/>
        </a:buClr>
        <a:buFont typeface="Arial" panose="020B0604020202020204" pitchFamily="34" charset="0"/>
        <a:buChar char="–"/>
        <a:defRPr sz="1350" kern="1200">
          <a:solidFill>
            <a:srgbClr val="3E4D5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>
          <p15:clr>
            <a:srgbClr val="F26B43"/>
          </p15:clr>
        </p15:guide>
        <p15:guide id="2" orient="horz" pos="4317">
          <p15:clr>
            <a:srgbClr val="F26B43"/>
          </p15:clr>
        </p15:guide>
        <p15:guide id="3">
          <p15:clr>
            <a:srgbClr val="F26B43"/>
          </p15:clr>
        </p15:guide>
        <p15:guide id="4" pos="7680">
          <p15:clr>
            <a:srgbClr val="F26B43"/>
          </p15:clr>
        </p15:guide>
        <p15:guide id="5" orient="horz" pos="911">
          <p15:clr>
            <a:srgbClr val="F26B43"/>
          </p15:clr>
        </p15:guide>
        <p15:guide id="6" orient="horz" pos="3824">
          <p15:clr>
            <a:srgbClr val="F26B43"/>
          </p15:clr>
        </p15:guide>
        <p15:guide id="8" pos="7384">
          <p15:clr>
            <a:srgbClr val="F26B43"/>
          </p15:clr>
        </p15:guide>
        <p15:guide id="9" pos="280">
          <p15:clr>
            <a:srgbClr val="F26B43"/>
          </p15:clr>
        </p15:guide>
        <p15:guide id="10" orient="horz" pos="2320">
          <p15:clr>
            <a:srgbClr val="F26B43"/>
          </p15:clr>
        </p15:guide>
        <p15:guide id="11" pos="4992">
          <p15:clr>
            <a:srgbClr val="F26B43"/>
          </p15:clr>
        </p15:guide>
        <p15:guide id="12" pos="26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1.jpe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5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hyperlink" Target="mailto:etownsend@capitalmpo.or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hrvg.grantplatform.com/" TargetMode="External"/><Relationship Id="rId2" Type="http://schemas.openxmlformats.org/officeDocument/2006/relationships/image" Target="../media/image78.png&amp;f=1&amp;nofb=1&amp;ipt=caacd689614a5d546ca605290f6c84e421e8eee8766355abf12a32d198cc86d0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://eepurl.com/ivx946" TargetMode="External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649ED6B-2DDC-2607-A4DC-D6053A154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977673"/>
            <a:ext cx="4376328" cy="1172450"/>
          </a:xfrm>
        </p:spPr>
        <p:txBody>
          <a:bodyPr/>
          <a:lstStyle/>
          <a:p>
            <a:r>
              <a:rPr lang="en-US"/>
              <a:t>Active Transportation Advisory Committee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131DBC1-AC23-2128-4DF5-1AA89B49DE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JULY</a:t>
            </a:r>
            <a:r>
              <a:rPr lang="en-US" sz="1600" dirty="0">
                <a:latin typeface="+mn-lt"/>
              </a:rPr>
              <a:t> 8, 2026</a:t>
            </a:r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EBFF1BAF-D668-4C3D-803E-2EF6D90BC38F}"/>
              </a:ext>
            </a:extLst>
          </p:cNvPr>
          <p:cNvSpPr txBox="1">
            <a:spLocks/>
          </p:cNvSpPr>
          <p:nvPr/>
        </p:nvSpPr>
        <p:spPr>
          <a:xfrm>
            <a:off x="2277977" y="3784474"/>
            <a:ext cx="7395411" cy="1172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accent2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sz="1000" b="0" spc="890">
                <a:solidFill>
                  <a:srgbClr val="808285"/>
                </a:solidFill>
              </a:rPr>
              <a:t>PLANNING THE WAY WE MOVE</a:t>
            </a:r>
          </a:p>
        </p:txBody>
      </p:sp>
    </p:spTree>
    <p:extLst>
      <p:ext uri="{BB962C8B-B14F-4D97-AF65-F5344CB8AC3E}">
        <p14:creationId xmlns:p14="http://schemas.microsoft.com/office/powerpoint/2010/main" val="160214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78" y="-125277"/>
            <a:ext cx="9568147" cy="5558341"/>
            <a:chOff x="0" y="0"/>
            <a:chExt cx="5040011" cy="29278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40011" cy="2927850"/>
            </a:xfrm>
            <a:custGeom>
              <a:avLst/>
              <a:gdLst/>
              <a:ahLst/>
              <a:cxnLst/>
              <a:rect l="l" t="t" r="r" b="b"/>
              <a:pathLst>
                <a:path w="5040011" h="2927850">
                  <a:moveTo>
                    <a:pt x="10519" y="0"/>
                  </a:moveTo>
                  <a:lnTo>
                    <a:pt x="5029493" y="0"/>
                  </a:lnTo>
                  <a:cubicBezTo>
                    <a:pt x="5035302" y="0"/>
                    <a:pt x="5040011" y="4709"/>
                    <a:pt x="5040011" y="10519"/>
                  </a:cubicBezTo>
                  <a:lnTo>
                    <a:pt x="5040011" y="2917331"/>
                  </a:lnTo>
                  <a:cubicBezTo>
                    <a:pt x="5040011" y="2923141"/>
                    <a:pt x="5035302" y="2927850"/>
                    <a:pt x="5029493" y="2927850"/>
                  </a:cubicBezTo>
                  <a:lnTo>
                    <a:pt x="10519" y="2927850"/>
                  </a:lnTo>
                  <a:cubicBezTo>
                    <a:pt x="4709" y="2927850"/>
                    <a:pt x="0" y="2923141"/>
                    <a:pt x="0" y="2917331"/>
                  </a:cubicBezTo>
                  <a:lnTo>
                    <a:pt x="0" y="10519"/>
                  </a:lnTo>
                  <a:cubicBezTo>
                    <a:pt x="0" y="4709"/>
                    <a:pt x="4709" y="0"/>
                    <a:pt x="10519" y="0"/>
                  </a:cubicBezTo>
                  <a:close/>
                </a:path>
              </a:pathLst>
            </a:custGeom>
            <a:solidFill>
              <a:srgbClr val="E5ECE8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40011" cy="2965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-35519" y="-30529"/>
            <a:ext cx="4670896" cy="5368846"/>
          </a:xfrm>
          <a:custGeom>
            <a:avLst/>
            <a:gdLst/>
            <a:ahLst/>
            <a:cxnLst/>
            <a:rect l="l" t="t" r="r" b="b"/>
            <a:pathLst>
              <a:path w="9341791" h="10737691">
                <a:moveTo>
                  <a:pt x="0" y="0"/>
                </a:moveTo>
                <a:lnTo>
                  <a:pt x="9341791" y="0"/>
                </a:lnTo>
                <a:lnTo>
                  <a:pt x="9341791" y="10737691"/>
                </a:lnTo>
                <a:lnTo>
                  <a:pt x="0" y="107376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6" name="Group 6"/>
          <p:cNvGrpSpPr/>
          <p:nvPr/>
        </p:nvGrpSpPr>
        <p:grpSpPr>
          <a:xfrm>
            <a:off x="553015" y="1509094"/>
            <a:ext cx="2450228" cy="1366095"/>
            <a:chOff x="0" y="0"/>
            <a:chExt cx="1290655" cy="71958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90655" cy="719589"/>
            </a:xfrm>
            <a:custGeom>
              <a:avLst/>
              <a:gdLst/>
              <a:ahLst/>
              <a:cxnLst/>
              <a:rect l="l" t="t" r="r" b="b"/>
              <a:pathLst>
                <a:path w="1290655" h="719589">
                  <a:moveTo>
                    <a:pt x="15798" y="0"/>
                  </a:moveTo>
                  <a:lnTo>
                    <a:pt x="1274857" y="0"/>
                  </a:lnTo>
                  <a:cubicBezTo>
                    <a:pt x="1283582" y="0"/>
                    <a:pt x="1290655" y="7073"/>
                    <a:pt x="1290655" y="15798"/>
                  </a:cubicBezTo>
                  <a:lnTo>
                    <a:pt x="1290655" y="703790"/>
                  </a:lnTo>
                  <a:cubicBezTo>
                    <a:pt x="1290655" y="707980"/>
                    <a:pt x="1288991" y="711999"/>
                    <a:pt x="1286028" y="714962"/>
                  </a:cubicBezTo>
                  <a:cubicBezTo>
                    <a:pt x="1283065" y="717924"/>
                    <a:pt x="1279047" y="719589"/>
                    <a:pt x="1274857" y="719589"/>
                  </a:cubicBezTo>
                  <a:lnTo>
                    <a:pt x="15798" y="719589"/>
                  </a:lnTo>
                  <a:cubicBezTo>
                    <a:pt x="11608" y="719589"/>
                    <a:pt x="7590" y="717924"/>
                    <a:pt x="4627" y="714962"/>
                  </a:cubicBezTo>
                  <a:cubicBezTo>
                    <a:pt x="1664" y="711999"/>
                    <a:pt x="0" y="707980"/>
                    <a:pt x="0" y="703790"/>
                  </a:cubicBezTo>
                  <a:lnTo>
                    <a:pt x="0" y="15798"/>
                  </a:lnTo>
                  <a:cubicBezTo>
                    <a:pt x="0" y="11608"/>
                    <a:pt x="1664" y="7590"/>
                    <a:pt x="4627" y="4627"/>
                  </a:cubicBezTo>
                  <a:cubicBezTo>
                    <a:pt x="7590" y="1664"/>
                    <a:pt x="11608" y="0"/>
                    <a:pt x="15798" y="0"/>
                  </a:cubicBezTo>
                  <a:close/>
                </a:path>
              </a:pathLst>
            </a:custGeom>
            <a:solidFill>
              <a:srgbClr val="F3F1EF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290655" cy="75768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440"/>
                </a:lnSpc>
              </a:pPr>
              <a:endParaRPr sz="900"/>
            </a:p>
          </p:txBody>
        </p:sp>
      </p:grpSp>
      <p:sp>
        <p:nvSpPr>
          <p:cNvPr id="9" name="Freeform 9"/>
          <p:cNvSpPr/>
          <p:nvPr/>
        </p:nvSpPr>
        <p:spPr>
          <a:xfrm>
            <a:off x="514350" y="1671695"/>
            <a:ext cx="2488892" cy="1040894"/>
          </a:xfrm>
          <a:custGeom>
            <a:avLst/>
            <a:gdLst/>
            <a:ahLst/>
            <a:cxnLst/>
            <a:rect l="l" t="t" r="r" b="b"/>
            <a:pathLst>
              <a:path w="4977784" h="2081787">
                <a:moveTo>
                  <a:pt x="0" y="0"/>
                </a:moveTo>
                <a:lnTo>
                  <a:pt x="4977784" y="0"/>
                </a:lnTo>
                <a:lnTo>
                  <a:pt x="4977784" y="2081787"/>
                </a:lnTo>
                <a:lnTo>
                  <a:pt x="0" y="20817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10" name="Group 10"/>
          <p:cNvGrpSpPr/>
          <p:nvPr/>
        </p:nvGrpSpPr>
        <p:grpSpPr>
          <a:xfrm>
            <a:off x="3346886" y="1509094"/>
            <a:ext cx="2450228" cy="1366095"/>
            <a:chOff x="0" y="0"/>
            <a:chExt cx="1290655" cy="71958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90655" cy="719589"/>
            </a:xfrm>
            <a:custGeom>
              <a:avLst/>
              <a:gdLst/>
              <a:ahLst/>
              <a:cxnLst/>
              <a:rect l="l" t="t" r="r" b="b"/>
              <a:pathLst>
                <a:path w="1290655" h="719589">
                  <a:moveTo>
                    <a:pt x="15798" y="0"/>
                  </a:moveTo>
                  <a:lnTo>
                    <a:pt x="1274857" y="0"/>
                  </a:lnTo>
                  <a:cubicBezTo>
                    <a:pt x="1283582" y="0"/>
                    <a:pt x="1290655" y="7073"/>
                    <a:pt x="1290655" y="15798"/>
                  </a:cubicBezTo>
                  <a:lnTo>
                    <a:pt x="1290655" y="703790"/>
                  </a:lnTo>
                  <a:cubicBezTo>
                    <a:pt x="1290655" y="707980"/>
                    <a:pt x="1288991" y="711999"/>
                    <a:pt x="1286028" y="714962"/>
                  </a:cubicBezTo>
                  <a:cubicBezTo>
                    <a:pt x="1283065" y="717924"/>
                    <a:pt x="1279047" y="719589"/>
                    <a:pt x="1274857" y="719589"/>
                  </a:cubicBezTo>
                  <a:lnTo>
                    <a:pt x="15798" y="719589"/>
                  </a:lnTo>
                  <a:cubicBezTo>
                    <a:pt x="11608" y="719589"/>
                    <a:pt x="7590" y="717924"/>
                    <a:pt x="4627" y="714962"/>
                  </a:cubicBezTo>
                  <a:cubicBezTo>
                    <a:pt x="1664" y="711999"/>
                    <a:pt x="0" y="707980"/>
                    <a:pt x="0" y="703790"/>
                  </a:cubicBezTo>
                  <a:lnTo>
                    <a:pt x="0" y="15798"/>
                  </a:lnTo>
                  <a:cubicBezTo>
                    <a:pt x="0" y="11608"/>
                    <a:pt x="1664" y="7590"/>
                    <a:pt x="4627" y="4627"/>
                  </a:cubicBezTo>
                  <a:cubicBezTo>
                    <a:pt x="7590" y="1664"/>
                    <a:pt x="11608" y="0"/>
                    <a:pt x="15798" y="0"/>
                  </a:cubicBezTo>
                  <a:close/>
                </a:path>
              </a:pathLst>
            </a:custGeom>
            <a:solidFill>
              <a:srgbClr val="F3F1EF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90655" cy="75768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440"/>
                </a:lnSpc>
              </a:pPr>
              <a:endParaRPr sz="90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179422" y="1509094"/>
            <a:ext cx="2450228" cy="1366095"/>
            <a:chOff x="0" y="0"/>
            <a:chExt cx="1290655" cy="71958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90655" cy="719589"/>
            </a:xfrm>
            <a:custGeom>
              <a:avLst/>
              <a:gdLst/>
              <a:ahLst/>
              <a:cxnLst/>
              <a:rect l="l" t="t" r="r" b="b"/>
              <a:pathLst>
                <a:path w="1290655" h="719589">
                  <a:moveTo>
                    <a:pt x="15798" y="0"/>
                  </a:moveTo>
                  <a:lnTo>
                    <a:pt x="1274857" y="0"/>
                  </a:lnTo>
                  <a:cubicBezTo>
                    <a:pt x="1283582" y="0"/>
                    <a:pt x="1290655" y="7073"/>
                    <a:pt x="1290655" y="15798"/>
                  </a:cubicBezTo>
                  <a:lnTo>
                    <a:pt x="1290655" y="703790"/>
                  </a:lnTo>
                  <a:cubicBezTo>
                    <a:pt x="1290655" y="707980"/>
                    <a:pt x="1288991" y="711999"/>
                    <a:pt x="1286028" y="714962"/>
                  </a:cubicBezTo>
                  <a:cubicBezTo>
                    <a:pt x="1283065" y="717924"/>
                    <a:pt x="1279047" y="719589"/>
                    <a:pt x="1274857" y="719589"/>
                  </a:cubicBezTo>
                  <a:lnTo>
                    <a:pt x="15798" y="719589"/>
                  </a:lnTo>
                  <a:cubicBezTo>
                    <a:pt x="11608" y="719589"/>
                    <a:pt x="7590" y="717924"/>
                    <a:pt x="4627" y="714962"/>
                  </a:cubicBezTo>
                  <a:cubicBezTo>
                    <a:pt x="1664" y="711999"/>
                    <a:pt x="0" y="707980"/>
                    <a:pt x="0" y="703790"/>
                  </a:cubicBezTo>
                  <a:lnTo>
                    <a:pt x="0" y="15798"/>
                  </a:lnTo>
                  <a:cubicBezTo>
                    <a:pt x="0" y="11608"/>
                    <a:pt x="1664" y="7590"/>
                    <a:pt x="4627" y="4627"/>
                  </a:cubicBezTo>
                  <a:cubicBezTo>
                    <a:pt x="7590" y="1664"/>
                    <a:pt x="11608" y="0"/>
                    <a:pt x="15798" y="0"/>
                  </a:cubicBezTo>
                  <a:close/>
                </a:path>
              </a:pathLst>
            </a:custGeom>
            <a:solidFill>
              <a:srgbClr val="F3F1EF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290655" cy="75768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440"/>
                </a:lnSpc>
              </a:pPr>
              <a:endParaRPr sz="900"/>
            </a:p>
          </p:txBody>
        </p:sp>
      </p:grpSp>
      <p:sp>
        <p:nvSpPr>
          <p:cNvPr id="16" name="Freeform 16"/>
          <p:cNvSpPr/>
          <p:nvPr/>
        </p:nvSpPr>
        <p:spPr>
          <a:xfrm>
            <a:off x="3529001" y="1699325"/>
            <a:ext cx="2085998" cy="985634"/>
          </a:xfrm>
          <a:custGeom>
            <a:avLst/>
            <a:gdLst/>
            <a:ahLst/>
            <a:cxnLst/>
            <a:rect l="l" t="t" r="r" b="b"/>
            <a:pathLst>
              <a:path w="4171996" h="1971268">
                <a:moveTo>
                  <a:pt x="0" y="0"/>
                </a:moveTo>
                <a:lnTo>
                  <a:pt x="4171996" y="0"/>
                </a:lnTo>
                <a:lnTo>
                  <a:pt x="4171996" y="1971268"/>
                </a:lnTo>
                <a:lnTo>
                  <a:pt x="0" y="1971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7" name="Freeform 17"/>
          <p:cNvSpPr/>
          <p:nvPr/>
        </p:nvSpPr>
        <p:spPr>
          <a:xfrm>
            <a:off x="6496970" y="1652140"/>
            <a:ext cx="1815133" cy="1080004"/>
          </a:xfrm>
          <a:custGeom>
            <a:avLst/>
            <a:gdLst/>
            <a:ahLst/>
            <a:cxnLst/>
            <a:rect l="l" t="t" r="r" b="b"/>
            <a:pathLst>
              <a:path w="3630265" h="2160007">
                <a:moveTo>
                  <a:pt x="0" y="0"/>
                </a:moveTo>
                <a:lnTo>
                  <a:pt x="3630264" y="0"/>
                </a:lnTo>
                <a:lnTo>
                  <a:pt x="3630264" y="2160008"/>
                </a:lnTo>
                <a:lnTo>
                  <a:pt x="0" y="216000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8" name="TextBox 18"/>
          <p:cNvSpPr txBox="1"/>
          <p:nvPr/>
        </p:nvSpPr>
        <p:spPr>
          <a:xfrm>
            <a:off x="514350" y="538163"/>
            <a:ext cx="7252528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37"/>
              </a:lnSpc>
            </a:pPr>
            <a:r>
              <a:rPr lang="en-US" sz="3750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THE RESEARCH TEAM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53015" y="3099026"/>
            <a:ext cx="2450228" cy="74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  <a:spcBef>
                <a:spcPct val="0"/>
              </a:spcBef>
            </a:pP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Project management, public engagement, report development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346886" y="3099026"/>
            <a:ext cx="2450228" cy="23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  <a:spcBef>
                <a:spcPct val="0"/>
              </a:spcBef>
            </a:pP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Data analysis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179422" y="3099026"/>
            <a:ext cx="2450228" cy="23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  <a:spcBef>
                <a:spcPct val="0"/>
              </a:spcBef>
            </a:pP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Trail visitation estimates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143500"/>
            <a:chOff x="0" y="0"/>
            <a:chExt cx="6788620" cy="3813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813449"/>
            </a:xfrm>
            <a:custGeom>
              <a:avLst/>
              <a:gdLst/>
              <a:ahLst/>
              <a:cxnLst/>
              <a:rect l="l" t="t" r="r" b="b"/>
              <a:pathLst>
                <a:path w="6788621" h="3813449">
                  <a:moveTo>
                    <a:pt x="0" y="0"/>
                  </a:moveTo>
                  <a:lnTo>
                    <a:pt x="6788621" y="0"/>
                  </a:lnTo>
                  <a:lnTo>
                    <a:pt x="6788621" y="3813449"/>
                  </a:lnTo>
                  <a:lnTo>
                    <a:pt x="0" y="3813449"/>
                  </a:lnTo>
                  <a:close/>
                </a:path>
              </a:pathLst>
            </a:custGeom>
            <a:solidFill>
              <a:srgbClr val="E2ECE7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83249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880243" cy="4460049"/>
          </a:xfrm>
          <a:custGeom>
            <a:avLst/>
            <a:gdLst/>
            <a:ahLst/>
            <a:cxnLst/>
            <a:rect l="l" t="t" r="r" b="b"/>
            <a:pathLst>
              <a:path w="7760485" h="8920098">
                <a:moveTo>
                  <a:pt x="0" y="0"/>
                </a:moveTo>
                <a:lnTo>
                  <a:pt x="7760485" y="0"/>
                </a:lnTo>
                <a:lnTo>
                  <a:pt x="7760485" y="8920098"/>
                </a:lnTo>
                <a:lnTo>
                  <a:pt x="0" y="8920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6" name="Group 6"/>
          <p:cNvGrpSpPr/>
          <p:nvPr/>
        </p:nvGrpSpPr>
        <p:grpSpPr>
          <a:xfrm>
            <a:off x="514350" y="514350"/>
            <a:ext cx="3535948" cy="4114800"/>
            <a:chOff x="0" y="0"/>
            <a:chExt cx="652826" cy="75969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52826" cy="759697"/>
            </a:xfrm>
            <a:custGeom>
              <a:avLst/>
              <a:gdLst/>
              <a:ahLst/>
              <a:cxnLst/>
              <a:rect l="l" t="t" r="r" b="b"/>
              <a:pathLst>
                <a:path w="652826" h="759697">
                  <a:moveTo>
                    <a:pt x="21895" y="0"/>
                  </a:moveTo>
                  <a:lnTo>
                    <a:pt x="630931" y="0"/>
                  </a:lnTo>
                  <a:cubicBezTo>
                    <a:pt x="643023" y="0"/>
                    <a:pt x="652826" y="9803"/>
                    <a:pt x="652826" y="21895"/>
                  </a:cubicBezTo>
                  <a:lnTo>
                    <a:pt x="652826" y="737802"/>
                  </a:lnTo>
                  <a:cubicBezTo>
                    <a:pt x="652826" y="743609"/>
                    <a:pt x="650519" y="749178"/>
                    <a:pt x="646413" y="753284"/>
                  </a:cubicBezTo>
                  <a:cubicBezTo>
                    <a:pt x="642307" y="757390"/>
                    <a:pt x="636738" y="759697"/>
                    <a:pt x="630931" y="759697"/>
                  </a:cubicBezTo>
                  <a:lnTo>
                    <a:pt x="21895" y="759697"/>
                  </a:lnTo>
                  <a:cubicBezTo>
                    <a:pt x="9803" y="759697"/>
                    <a:pt x="0" y="749894"/>
                    <a:pt x="0" y="737802"/>
                  </a:cubicBezTo>
                  <a:lnTo>
                    <a:pt x="0" y="21895"/>
                  </a:lnTo>
                  <a:cubicBezTo>
                    <a:pt x="0" y="9803"/>
                    <a:pt x="9803" y="0"/>
                    <a:pt x="21895" y="0"/>
                  </a:cubicBezTo>
                  <a:close/>
                </a:path>
              </a:pathLst>
            </a:custGeom>
            <a:blipFill>
              <a:blip r:embed="rId3"/>
              <a:stretch>
                <a:fillRect l="-20515" r="-54149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572000" y="547688"/>
            <a:ext cx="4006662" cy="150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25"/>
              </a:lnSpc>
            </a:pPr>
            <a:r>
              <a:rPr lang="en-US" sz="4269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PROJECT PURPOSE, NEEDS &amp; GOALS</a:t>
            </a:r>
          </a:p>
          <a:p>
            <a:pPr>
              <a:lnSpc>
                <a:spcPts val="1356"/>
              </a:lnSpc>
            </a:pPr>
            <a:endParaRPr lang="en-US" sz="4269">
              <a:solidFill>
                <a:srgbClr val="779A0B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72000" y="4615929"/>
            <a:ext cx="4006662" cy="545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59"/>
              </a:lnSpc>
            </a:pPr>
            <a:endParaRPr sz="900"/>
          </a:p>
          <a:p>
            <a:pPr>
              <a:lnSpc>
                <a:spcPts val="2259"/>
              </a:lnSpc>
            </a:pPr>
            <a:endParaRPr sz="900"/>
          </a:p>
        </p:txBody>
      </p:sp>
      <p:sp>
        <p:nvSpPr>
          <p:cNvPr id="10" name="TextBox 10"/>
          <p:cNvSpPr txBox="1"/>
          <p:nvPr/>
        </p:nvSpPr>
        <p:spPr>
          <a:xfrm>
            <a:off x="514350" y="4690219"/>
            <a:ext cx="2298861" cy="164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"/>
              </a:lnSpc>
            </a:pPr>
            <a:r>
              <a:rPr lang="en-US" sz="1028" i="1" spc="41">
                <a:solidFill>
                  <a:srgbClr val="000000"/>
                </a:solidFill>
                <a:latin typeface="Proxima Nova Italics"/>
                <a:ea typeface="Proxima Nova Italics"/>
                <a:cs typeface="Proxima Nova Italics"/>
                <a:sym typeface="Proxima Nova Italics"/>
              </a:rPr>
              <a:t>Hudson River Valley Greenway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72000" y="1938837"/>
            <a:ext cx="405765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82"/>
              </a:lnSpc>
            </a:pP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Our goal with this report was to understand the impact of the Empire State Trail on New York’s economy, environment, and public health. </a:t>
            </a:r>
          </a:p>
          <a:p>
            <a:pPr>
              <a:lnSpc>
                <a:spcPts val="1582"/>
              </a:lnSpc>
            </a:pPr>
            <a:endParaRPr lang="en-US" sz="1400" spc="56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ts val="1582"/>
              </a:lnSpc>
            </a:pP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The results of this study will serve as a critical tool for policymakers, advocates, and stakeholders, providing credible data to support future investments in trail infrastructure and programming. It will also underscore the trail’s significance as a catalyst for community development and economic prosperity.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281316"/>
            <a:chOff x="0" y="0"/>
            <a:chExt cx="6788620" cy="39156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915626"/>
            </a:xfrm>
            <a:custGeom>
              <a:avLst/>
              <a:gdLst/>
              <a:ahLst/>
              <a:cxnLst/>
              <a:rect l="l" t="t" r="r" b="b"/>
              <a:pathLst>
                <a:path w="6788621" h="3915626">
                  <a:moveTo>
                    <a:pt x="0" y="0"/>
                  </a:moveTo>
                  <a:lnTo>
                    <a:pt x="6788621" y="0"/>
                  </a:lnTo>
                  <a:lnTo>
                    <a:pt x="6788621" y="3915626"/>
                  </a:lnTo>
                  <a:lnTo>
                    <a:pt x="0" y="3915626"/>
                  </a:lnTo>
                  <a:close/>
                </a:path>
              </a:pathLst>
            </a:custGeom>
            <a:solidFill>
              <a:srgbClr val="F3F1EF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934677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>
            <a:off x="796634" y="0"/>
            <a:ext cx="7720075" cy="5143500"/>
          </a:xfrm>
          <a:custGeom>
            <a:avLst/>
            <a:gdLst/>
            <a:ahLst/>
            <a:cxnLst/>
            <a:rect l="l" t="t" r="r" b="b"/>
            <a:pathLst>
              <a:path w="15440150" h="10287000">
                <a:moveTo>
                  <a:pt x="0" y="0"/>
                </a:moveTo>
                <a:lnTo>
                  <a:pt x="15440150" y="0"/>
                </a:lnTo>
                <a:lnTo>
                  <a:pt x="154401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TextBox 6"/>
          <p:cNvSpPr txBox="1"/>
          <p:nvPr/>
        </p:nvSpPr>
        <p:spPr>
          <a:xfrm>
            <a:off x="2431455" y="302174"/>
            <a:ext cx="1715851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90"/>
              </a:lnSpc>
            </a:pPr>
            <a:r>
              <a:rPr lang="en-US" sz="3000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THE EMPIRE STATE TRAIL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14375" y="0"/>
            <a:ext cx="7715250" cy="5143500"/>
          </a:xfrm>
          <a:custGeom>
            <a:avLst/>
            <a:gdLst/>
            <a:ahLst/>
            <a:cxnLst/>
            <a:rect l="l" t="t" r="r" b="b"/>
            <a:pathLst>
              <a:path w="15430500" h="102870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143500"/>
            <a:chOff x="0" y="0"/>
            <a:chExt cx="6788620" cy="3813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813449"/>
            </a:xfrm>
            <a:custGeom>
              <a:avLst/>
              <a:gdLst/>
              <a:ahLst/>
              <a:cxnLst/>
              <a:rect l="l" t="t" r="r" b="b"/>
              <a:pathLst>
                <a:path w="6788621" h="3813449">
                  <a:moveTo>
                    <a:pt x="0" y="0"/>
                  </a:moveTo>
                  <a:lnTo>
                    <a:pt x="6788621" y="0"/>
                  </a:lnTo>
                  <a:lnTo>
                    <a:pt x="6788621" y="3813449"/>
                  </a:lnTo>
                  <a:lnTo>
                    <a:pt x="0" y="3813449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83249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880243" cy="4460049"/>
          </a:xfrm>
          <a:custGeom>
            <a:avLst/>
            <a:gdLst/>
            <a:ahLst/>
            <a:cxnLst/>
            <a:rect l="l" t="t" r="r" b="b"/>
            <a:pathLst>
              <a:path w="7760485" h="8920098">
                <a:moveTo>
                  <a:pt x="0" y="0"/>
                </a:moveTo>
                <a:lnTo>
                  <a:pt x="7760485" y="0"/>
                </a:lnTo>
                <a:lnTo>
                  <a:pt x="7760485" y="8920098"/>
                </a:lnTo>
                <a:lnTo>
                  <a:pt x="0" y="8920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Freeform 6"/>
          <p:cNvSpPr/>
          <p:nvPr/>
        </p:nvSpPr>
        <p:spPr>
          <a:xfrm>
            <a:off x="8274984" y="3922515"/>
            <a:ext cx="709332" cy="545366"/>
          </a:xfrm>
          <a:custGeom>
            <a:avLst/>
            <a:gdLst/>
            <a:ahLst/>
            <a:cxnLst/>
            <a:rect l="l" t="t" r="r" b="b"/>
            <a:pathLst>
              <a:path w="1418664" h="1090731">
                <a:moveTo>
                  <a:pt x="0" y="0"/>
                </a:moveTo>
                <a:lnTo>
                  <a:pt x="1418664" y="0"/>
                </a:lnTo>
                <a:lnTo>
                  <a:pt x="1418664" y="1090731"/>
                </a:lnTo>
                <a:lnTo>
                  <a:pt x="0" y="10907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7" name="Group 7"/>
          <p:cNvGrpSpPr/>
          <p:nvPr/>
        </p:nvGrpSpPr>
        <p:grpSpPr>
          <a:xfrm>
            <a:off x="4765720" y="524440"/>
            <a:ext cx="4732745" cy="4094620"/>
            <a:chOff x="0" y="0"/>
            <a:chExt cx="873785" cy="75597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73785" cy="755971"/>
            </a:xfrm>
            <a:custGeom>
              <a:avLst/>
              <a:gdLst/>
              <a:ahLst/>
              <a:cxnLst/>
              <a:rect l="l" t="t" r="r" b="b"/>
              <a:pathLst>
                <a:path w="873785" h="755971">
                  <a:moveTo>
                    <a:pt x="16358" y="0"/>
                  </a:moveTo>
                  <a:lnTo>
                    <a:pt x="857427" y="0"/>
                  </a:lnTo>
                  <a:cubicBezTo>
                    <a:pt x="866461" y="0"/>
                    <a:pt x="873785" y="7324"/>
                    <a:pt x="873785" y="16358"/>
                  </a:cubicBezTo>
                  <a:lnTo>
                    <a:pt x="873785" y="739613"/>
                  </a:lnTo>
                  <a:cubicBezTo>
                    <a:pt x="873785" y="748647"/>
                    <a:pt x="866461" y="755971"/>
                    <a:pt x="857427" y="755971"/>
                  </a:cubicBezTo>
                  <a:lnTo>
                    <a:pt x="16358" y="755971"/>
                  </a:lnTo>
                  <a:cubicBezTo>
                    <a:pt x="7324" y="755971"/>
                    <a:pt x="0" y="748647"/>
                    <a:pt x="0" y="739613"/>
                  </a:cubicBezTo>
                  <a:lnTo>
                    <a:pt x="0" y="16358"/>
                  </a:lnTo>
                  <a:cubicBezTo>
                    <a:pt x="0" y="7324"/>
                    <a:pt x="7324" y="0"/>
                    <a:pt x="16358" y="0"/>
                  </a:cubicBezTo>
                  <a:close/>
                </a:path>
              </a:pathLst>
            </a:custGeom>
            <a:blipFill>
              <a:blip r:embed="rId4"/>
              <a:stretch>
                <a:fillRect l="-14928" r="-14928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14350" y="1999867"/>
            <a:ext cx="4879641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74"/>
              </a:lnSpc>
            </a:pPr>
            <a:r>
              <a:rPr lang="en-US" sz="528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UNDERSTANDING THE TRAIL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281316"/>
            <a:chOff x="0" y="0"/>
            <a:chExt cx="6788620" cy="39156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915626"/>
            </a:xfrm>
            <a:custGeom>
              <a:avLst/>
              <a:gdLst/>
              <a:ahLst/>
              <a:cxnLst/>
              <a:rect l="l" t="t" r="r" b="b"/>
              <a:pathLst>
                <a:path w="6788621" h="3915626">
                  <a:moveTo>
                    <a:pt x="0" y="0"/>
                  </a:moveTo>
                  <a:lnTo>
                    <a:pt x="6788621" y="0"/>
                  </a:lnTo>
                  <a:lnTo>
                    <a:pt x="6788621" y="3915626"/>
                  </a:lnTo>
                  <a:lnTo>
                    <a:pt x="0" y="3915626"/>
                  </a:lnTo>
                  <a:close/>
                </a:path>
              </a:pathLst>
            </a:custGeom>
            <a:solidFill>
              <a:srgbClr val="F3F1EE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934677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>
            <a:off x="796634" y="0"/>
            <a:ext cx="7720075" cy="5143500"/>
          </a:xfrm>
          <a:custGeom>
            <a:avLst/>
            <a:gdLst/>
            <a:ahLst/>
            <a:cxnLst/>
            <a:rect l="l" t="t" r="r" b="b"/>
            <a:pathLst>
              <a:path w="15440150" h="10287000">
                <a:moveTo>
                  <a:pt x="0" y="0"/>
                </a:moveTo>
                <a:lnTo>
                  <a:pt x="15440150" y="0"/>
                </a:lnTo>
                <a:lnTo>
                  <a:pt x="154401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TextBox 6"/>
          <p:cNvSpPr txBox="1"/>
          <p:nvPr/>
        </p:nvSpPr>
        <p:spPr>
          <a:xfrm>
            <a:off x="2431455" y="302174"/>
            <a:ext cx="1715851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90"/>
              </a:lnSpc>
            </a:pPr>
            <a:r>
              <a:rPr lang="en-US" sz="3000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THE EMPIRE STATE TRAIL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045997" cy="5143500"/>
            <a:chOff x="0" y="0"/>
            <a:chExt cx="522684" cy="88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2684" cy="882609"/>
            </a:xfrm>
            <a:custGeom>
              <a:avLst/>
              <a:gdLst/>
              <a:ahLst/>
              <a:cxnLst/>
              <a:rect l="l" t="t" r="r" b="b"/>
              <a:pathLst>
                <a:path w="522684" h="882609">
                  <a:moveTo>
                    <a:pt x="0" y="0"/>
                  </a:moveTo>
                  <a:lnTo>
                    <a:pt x="522684" y="0"/>
                  </a:lnTo>
                  <a:lnTo>
                    <a:pt x="522684" y="882609"/>
                  </a:lnTo>
                  <a:lnTo>
                    <a:pt x="0" y="882609"/>
                  </a:lnTo>
                  <a:close/>
                </a:path>
              </a:pathLst>
            </a:custGeom>
            <a:blipFill>
              <a:blip r:embed="rId2"/>
              <a:stretch>
                <a:fillRect l="-76724" r="-76724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041235" y="0"/>
            <a:ext cx="3173058" cy="5143500"/>
            <a:chOff x="0" y="0"/>
            <a:chExt cx="544487" cy="88260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4487" cy="882609"/>
            </a:xfrm>
            <a:custGeom>
              <a:avLst/>
              <a:gdLst/>
              <a:ahLst/>
              <a:cxnLst/>
              <a:rect l="l" t="t" r="r" b="b"/>
              <a:pathLst>
                <a:path w="544487" h="882609">
                  <a:moveTo>
                    <a:pt x="0" y="0"/>
                  </a:moveTo>
                  <a:lnTo>
                    <a:pt x="544487" y="0"/>
                  </a:lnTo>
                  <a:lnTo>
                    <a:pt x="544487" y="882609"/>
                  </a:lnTo>
                  <a:lnTo>
                    <a:pt x="0" y="882609"/>
                  </a:lnTo>
                  <a:close/>
                </a:path>
              </a:pathLst>
            </a:custGeom>
            <a:blipFill>
              <a:blip r:embed="rId3"/>
              <a:stretch>
                <a:fillRect l="-59360" r="-83940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085704" y="0"/>
            <a:ext cx="3058296" cy="5143500"/>
            <a:chOff x="0" y="0"/>
            <a:chExt cx="1118355" cy="18808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8355" cy="1880871"/>
            </a:xfrm>
            <a:custGeom>
              <a:avLst/>
              <a:gdLst/>
              <a:ahLst/>
              <a:cxnLst/>
              <a:rect l="l" t="t" r="r" b="b"/>
              <a:pathLst>
                <a:path w="1118355" h="1880871">
                  <a:moveTo>
                    <a:pt x="0" y="0"/>
                  </a:moveTo>
                  <a:lnTo>
                    <a:pt x="1118355" y="0"/>
                  </a:lnTo>
                  <a:lnTo>
                    <a:pt x="1118355" y="1880871"/>
                  </a:lnTo>
                  <a:lnTo>
                    <a:pt x="0" y="1880871"/>
                  </a:lnTo>
                  <a:close/>
                </a:path>
              </a:pathLst>
            </a:custGeom>
            <a:blipFill>
              <a:blip r:embed="rId4"/>
              <a:stretch>
                <a:fillRect l="-75508" r="-75508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1871" y="1445041"/>
            <a:ext cx="2753754" cy="1416341"/>
            <a:chOff x="0" y="0"/>
            <a:chExt cx="1450537" cy="74605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50537" cy="746056"/>
            </a:xfrm>
            <a:custGeom>
              <a:avLst/>
              <a:gdLst/>
              <a:ahLst/>
              <a:cxnLst/>
              <a:rect l="l" t="t" r="r" b="b"/>
              <a:pathLst>
                <a:path w="1450537" h="746056">
                  <a:moveTo>
                    <a:pt x="0" y="0"/>
                  </a:moveTo>
                  <a:lnTo>
                    <a:pt x="1450537" y="0"/>
                  </a:lnTo>
                  <a:lnTo>
                    <a:pt x="1450537" y="746056"/>
                  </a:lnTo>
                  <a:lnTo>
                    <a:pt x="0" y="746056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450537" cy="793681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19661" y="1986175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BUFFALO TO ALBANY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9661" y="1651062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3180873" y="1426920"/>
            <a:ext cx="2753754" cy="1434462"/>
            <a:chOff x="0" y="0"/>
            <a:chExt cx="1450537" cy="75560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50537" cy="755601"/>
            </a:xfrm>
            <a:custGeom>
              <a:avLst/>
              <a:gdLst/>
              <a:ahLst/>
              <a:cxnLst/>
              <a:rect l="l" t="t" r="r" b="b"/>
              <a:pathLst>
                <a:path w="1450537" h="755601">
                  <a:moveTo>
                    <a:pt x="0" y="0"/>
                  </a:moveTo>
                  <a:lnTo>
                    <a:pt x="1450537" y="0"/>
                  </a:lnTo>
                  <a:lnTo>
                    <a:pt x="1450537" y="755601"/>
                  </a:lnTo>
                  <a:lnTo>
                    <a:pt x="0" y="755601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450537" cy="80322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368663" y="1968054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ALBANY TO THE CANADIAN BORDER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68663" y="1632941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214292" y="1445041"/>
            <a:ext cx="2753754" cy="1434462"/>
            <a:chOff x="0" y="0"/>
            <a:chExt cx="1450537" cy="75560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50537" cy="755601"/>
            </a:xfrm>
            <a:custGeom>
              <a:avLst/>
              <a:gdLst/>
              <a:ahLst/>
              <a:cxnLst/>
              <a:rect l="l" t="t" r="r" b="b"/>
              <a:pathLst>
                <a:path w="1450537" h="755601">
                  <a:moveTo>
                    <a:pt x="0" y="0"/>
                  </a:moveTo>
                  <a:lnTo>
                    <a:pt x="1450537" y="0"/>
                  </a:lnTo>
                  <a:lnTo>
                    <a:pt x="1450537" y="755601"/>
                  </a:lnTo>
                  <a:lnTo>
                    <a:pt x="0" y="755601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450537" cy="80322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402082" y="1986175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NEW YORK CITY TO ALBANY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402082" y="1651062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045997" cy="5143500"/>
            <a:chOff x="0" y="0"/>
            <a:chExt cx="522684" cy="88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2684" cy="882609"/>
            </a:xfrm>
            <a:custGeom>
              <a:avLst/>
              <a:gdLst/>
              <a:ahLst/>
              <a:cxnLst/>
              <a:rect l="l" t="t" r="r" b="b"/>
              <a:pathLst>
                <a:path w="522684" h="882609">
                  <a:moveTo>
                    <a:pt x="0" y="0"/>
                  </a:moveTo>
                  <a:lnTo>
                    <a:pt x="522684" y="0"/>
                  </a:lnTo>
                  <a:lnTo>
                    <a:pt x="522684" y="882609"/>
                  </a:lnTo>
                  <a:lnTo>
                    <a:pt x="0" y="882609"/>
                  </a:lnTo>
                  <a:close/>
                </a:path>
              </a:pathLst>
            </a:custGeom>
            <a:blipFill>
              <a:blip r:embed="rId2"/>
              <a:stretch>
                <a:fillRect l="-76724" r="-76724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041235" y="0"/>
            <a:ext cx="3173058" cy="5143500"/>
            <a:chOff x="0" y="0"/>
            <a:chExt cx="544487" cy="88260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4487" cy="882609"/>
            </a:xfrm>
            <a:custGeom>
              <a:avLst/>
              <a:gdLst/>
              <a:ahLst/>
              <a:cxnLst/>
              <a:rect l="l" t="t" r="r" b="b"/>
              <a:pathLst>
                <a:path w="544487" h="882609">
                  <a:moveTo>
                    <a:pt x="0" y="0"/>
                  </a:moveTo>
                  <a:lnTo>
                    <a:pt x="544487" y="0"/>
                  </a:lnTo>
                  <a:lnTo>
                    <a:pt x="544487" y="882609"/>
                  </a:lnTo>
                  <a:lnTo>
                    <a:pt x="0" y="882609"/>
                  </a:lnTo>
                  <a:close/>
                </a:path>
              </a:pathLst>
            </a:custGeom>
            <a:blipFill>
              <a:blip r:embed="rId3"/>
              <a:stretch>
                <a:fillRect l="-59360" r="-83940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085704" y="0"/>
            <a:ext cx="3058296" cy="5143500"/>
            <a:chOff x="0" y="0"/>
            <a:chExt cx="1118355" cy="18808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8355" cy="1880871"/>
            </a:xfrm>
            <a:custGeom>
              <a:avLst/>
              <a:gdLst/>
              <a:ahLst/>
              <a:cxnLst/>
              <a:rect l="l" t="t" r="r" b="b"/>
              <a:pathLst>
                <a:path w="1118355" h="1880871">
                  <a:moveTo>
                    <a:pt x="0" y="0"/>
                  </a:moveTo>
                  <a:lnTo>
                    <a:pt x="1118355" y="0"/>
                  </a:lnTo>
                  <a:lnTo>
                    <a:pt x="1118355" y="1880871"/>
                  </a:lnTo>
                  <a:lnTo>
                    <a:pt x="0" y="1880871"/>
                  </a:lnTo>
                  <a:close/>
                </a:path>
              </a:pathLst>
            </a:custGeom>
            <a:blipFill>
              <a:blip r:embed="rId4"/>
              <a:stretch>
                <a:fillRect l="-75508" r="-75508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1871" y="1445041"/>
            <a:ext cx="2753754" cy="2649557"/>
            <a:chOff x="0" y="0"/>
            <a:chExt cx="1450537" cy="13956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50537" cy="1395652"/>
            </a:xfrm>
            <a:custGeom>
              <a:avLst/>
              <a:gdLst/>
              <a:ahLst/>
              <a:cxnLst/>
              <a:rect l="l" t="t" r="r" b="b"/>
              <a:pathLst>
                <a:path w="1450537" h="1395652">
                  <a:moveTo>
                    <a:pt x="0" y="0"/>
                  </a:moveTo>
                  <a:lnTo>
                    <a:pt x="1450537" y="0"/>
                  </a:lnTo>
                  <a:lnTo>
                    <a:pt x="1450537" y="1395652"/>
                  </a:lnTo>
                  <a:lnTo>
                    <a:pt x="0" y="1395652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450537" cy="144327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19661" y="1986175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BUFFALO TO ALBANY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9661" y="1651062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8450" y="2765986"/>
            <a:ext cx="2587176" cy="1090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29"/>
              </a:lnSpc>
              <a:spcBef>
                <a:spcPct val="0"/>
              </a:spcBef>
            </a:pPr>
            <a:r>
              <a:rPr lang="en-US" sz="1531" spc="6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The longest and oldest segment of the Trail, with conversation of the Erie Canalway towpath beginning in the 1970s. 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180873" y="1426920"/>
            <a:ext cx="2753754" cy="1434462"/>
            <a:chOff x="0" y="0"/>
            <a:chExt cx="1450537" cy="75560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50537" cy="755601"/>
            </a:xfrm>
            <a:custGeom>
              <a:avLst/>
              <a:gdLst/>
              <a:ahLst/>
              <a:cxnLst/>
              <a:rect l="l" t="t" r="r" b="b"/>
              <a:pathLst>
                <a:path w="1450537" h="755601">
                  <a:moveTo>
                    <a:pt x="0" y="0"/>
                  </a:moveTo>
                  <a:lnTo>
                    <a:pt x="1450537" y="0"/>
                  </a:lnTo>
                  <a:lnTo>
                    <a:pt x="1450537" y="755601"/>
                  </a:lnTo>
                  <a:lnTo>
                    <a:pt x="0" y="755601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450537" cy="80322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368663" y="1968054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ALBANY TO THE CANADIAN BORDER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68663" y="1632941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6214292" y="1445041"/>
            <a:ext cx="2753754" cy="1434462"/>
            <a:chOff x="0" y="0"/>
            <a:chExt cx="1450537" cy="75560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50537" cy="755601"/>
            </a:xfrm>
            <a:custGeom>
              <a:avLst/>
              <a:gdLst/>
              <a:ahLst/>
              <a:cxnLst/>
              <a:rect l="l" t="t" r="r" b="b"/>
              <a:pathLst>
                <a:path w="1450537" h="755601">
                  <a:moveTo>
                    <a:pt x="0" y="0"/>
                  </a:moveTo>
                  <a:lnTo>
                    <a:pt x="1450537" y="0"/>
                  </a:lnTo>
                  <a:lnTo>
                    <a:pt x="1450537" y="755601"/>
                  </a:lnTo>
                  <a:lnTo>
                    <a:pt x="0" y="755601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450537" cy="80322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6402082" y="1986175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NEW YORK CITY TO ALBANY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402082" y="1651062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045997" cy="5143500"/>
            <a:chOff x="0" y="0"/>
            <a:chExt cx="522684" cy="88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2684" cy="882609"/>
            </a:xfrm>
            <a:custGeom>
              <a:avLst/>
              <a:gdLst/>
              <a:ahLst/>
              <a:cxnLst/>
              <a:rect l="l" t="t" r="r" b="b"/>
              <a:pathLst>
                <a:path w="522684" h="882609">
                  <a:moveTo>
                    <a:pt x="0" y="0"/>
                  </a:moveTo>
                  <a:lnTo>
                    <a:pt x="522684" y="0"/>
                  </a:lnTo>
                  <a:lnTo>
                    <a:pt x="522684" y="882609"/>
                  </a:lnTo>
                  <a:lnTo>
                    <a:pt x="0" y="882609"/>
                  </a:lnTo>
                  <a:close/>
                </a:path>
              </a:pathLst>
            </a:custGeom>
            <a:blipFill>
              <a:blip r:embed="rId2"/>
              <a:stretch>
                <a:fillRect l="-76724" r="-76724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041235" y="0"/>
            <a:ext cx="3173058" cy="5143500"/>
            <a:chOff x="0" y="0"/>
            <a:chExt cx="544487" cy="88260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4487" cy="882609"/>
            </a:xfrm>
            <a:custGeom>
              <a:avLst/>
              <a:gdLst/>
              <a:ahLst/>
              <a:cxnLst/>
              <a:rect l="l" t="t" r="r" b="b"/>
              <a:pathLst>
                <a:path w="544487" h="882609">
                  <a:moveTo>
                    <a:pt x="0" y="0"/>
                  </a:moveTo>
                  <a:lnTo>
                    <a:pt x="544487" y="0"/>
                  </a:lnTo>
                  <a:lnTo>
                    <a:pt x="544487" y="882609"/>
                  </a:lnTo>
                  <a:lnTo>
                    <a:pt x="0" y="882609"/>
                  </a:lnTo>
                  <a:close/>
                </a:path>
              </a:pathLst>
            </a:custGeom>
            <a:blipFill>
              <a:blip r:embed="rId3"/>
              <a:stretch>
                <a:fillRect l="-59360" r="-83940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085704" y="0"/>
            <a:ext cx="3058296" cy="5143500"/>
            <a:chOff x="0" y="0"/>
            <a:chExt cx="1118355" cy="18808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8355" cy="1880871"/>
            </a:xfrm>
            <a:custGeom>
              <a:avLst/>
              <a:gdLst/>
              <a:ahLst/>
              <a:cxnLst/>
              <a:rect l="l" t="t" r="r" b="b"/>
              <a:pathLst>
                <a:path w="1118355" h="1880871">
                  <a:moveTo>
                    <a:pt x="0" y="0"/>
                  </a:moveTo>
                  <a:lnTo>
                    <a:pt x="1118355" y="0"/>
                  </a:lnTo>
                  <a:lnTo>
                    <a:pt x="1118355" y="1880871"/>
                  </a:lnTo>
                  <a:lnTo>
                    <a:pt x="0" y="1880871"/>
                  </a:lnTo>
                  <a:close/>
                </a:path>
              </a:pathLst>
            </a:custGeom>
            <a:blipFill>
              <a:blip r:embed="rId4"/>
              <a:stretch>
                <a:fillRect l="-75508" r="-75508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1871" y="1445041"/>
            <a:ext cx="2753754" cy="1434462"/>
            <a:chOff x="0" y="0"/>
            <a:chExt cx="1450537" cy="7556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50537" cy="755601"/>
            </a:xfrm>
            <a:custGeom>
              <a:avLst/>
              <a:gdLst/>
              <a:ahLst/>
              <a:cxnLst/>
              <a:rect l="l" t="t" r="r" b="b"/>
              <a:pathLst>
                <a:path w="1450537" h="755601">
                  <a:moveTo>
                    <a:pt x="0" y="0"/>
                  </a:moveTo>
                  <a:lnTo>
                    <a:pt x="1450537" y="0"/>
                  </a:lnTo>
                  <a:lnTo>
                    <a:pt x="1450537" y="755601"/>
                  </a:lnTo>
                  <a:lnTo>
                    <a:pt x="0" y="755601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450537" cy="80322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19661" y="1986175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BUFFALO TO ALBANY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9661" y="1651062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3180873" y="1426920"/>
            <a:ext cx="2753754" cy="2667678"/>
            <a:chOff x="0" y="0"/>
            <a:chExt cx="1450537" cy="14051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50537" cy="1405196"/>
            </a:xfrm>
            <a:custGeom>
              <a:avLst/>
              <a:gdLst/>
              <a:ahLst/>
              <a:cxnLst/>
              <a:rect l="l" t="t" r="r" b="b"/>
              <a:pathLst>
                <a:path w="1450537" h="1405196">
                  <a:moveTo>
                    <a:pt x="0" y="0"/>
                  </a:moveTo>
                  <a:lnTo>
                    <a:pt x="1450537" y="0"/>
                  </a:lnTo>
                  <a:lnTo>
                    <a:pt x="1450537" y="1405196"/>
                  </a:lnTo>
                  <a:lnTo>
                    <a:pt x="0" y="1405196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450537" cy="1452821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368663" y="1968054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ALBANY TO THE CANADIAN BORDER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75952" y="2775046"/>
            <a:ext cx="2395952" cy="1090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29"/>
              </a:lnSpc>
              <a:spcBef>
                <a:spcPct val="0"/>
              </a:spcBef>
            </a:pPr>
            <a:r>
              <a:rPr lang="en-US" sz="1531" spc="6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Of the three segments, this Trail presents the greatest opportunity for investment in additional off-road infrastructure.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68663" y="1632941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6214292" y="1445041"/>
            <a:ext cx="2753754" cy="1434462"/>
            <a:chOff x="0" y="0"/>
            <a:chExt cx="1450537" cy="75560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50537" cy="755601"/>
            </a:xfrm>
            <a:custGeom>
              <a:avLst/>
              <a:gdLst/>
              <a:ahLst/>
              <a:cxnLst/>
              <a:rect l="l" t="t" r="r" b="b"/>
              <a:pathLst>
                <a:path w="1450537" h="755601">
                  <a:moveTo>
                    <a:pt x="0" y="0"/>
                  </a:moveTo>
                  <a:lnTo>
                    <a:pt x="1450537" y="0"/>
                  </a:lnTo>
                  <a:lnTo>
                    <a:pt x="1450537" y="755601"/>
                  </a:lnTo>
                  <a:lnTo>
                    <a:pt x="0" y="755601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450537" cy="80322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6402082" y="1986175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NEW YORK CITY TO ALBANY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402082" y="1651062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3045997" cy="5143500"/>
            <a:chOff x="0" y="0"/>
            <a:chExt cx="522684" cy="8826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2684" cy="882609"/>
            </a:xfrm>
            <a:custGeom>
              <a:avLst/>
              <a:gdLst/>
              <a:ahLst/>
              <a:cxnLst/>
              <a:rect l="l" t="t" r="r" b="b"/>
              <a:pathLst>
                <a:path w="522684" h="882609">
                  <a:moveTo>
                    <a:pt x="0" y="0"/>
                  </a:moveTo>
                  <a:lnTo>
                    <a:pt x="522684" y="0"/>
                  </a:lnTo>
                  <a:lnTo>
                    <a:pt x="522684" y="882609"/>
                  </a:lnTo>
                  <a:lnTo>
                    <a:pt x="0" y="882609"/>
                  </a:lnTo>
                  <a:close/>
                </a:path>
              </a:pathLst>
            </a:custGeom>
            <a:blipFill>
              <a:blip r:embed="rId2"/>
              <a:stretch>
                <a:fillRect l="-76724" r="-76724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041235" y="0"/>
            <a:ext cx="3173058" cy="5143500"/>
            <a:chOff x="0" y="0"/>
            <a:chExt cx="544487" cy="88260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4487" cy="882609"/>
            </a:xfrm>
            <a:custGeom>
              <a:avLst/>
              <a:gdLst/>
              <a:ahLst/>
              <a:cxnLst/>
              <a:rect l="l" t="t" r="r" b="b"/>
              <a:pathLst>
                <a:path w="544487" h="882609">
                  <a:moveTo>
                    <a:pt x="0" y="0"/>
                  </a:moveTo>
                  <a:lnTo>
                    <a:pt x="544487" y="0"/>
                  </a:lnTo>
                  <a:lnTo>
                    <a:pt x="544487" y="882609"/>
                  </a:lnTo>
                  <a:lnTo>
                    <a:pt x="0" y="882609"/>
                  </a:lnTo>
                  <a:close/>
                </a:path>
              </a:pathLst>
            </a:custGeom>
            <a:blipFill>
              <a:blip r:embed="rId3"/>
              <a:stretch>
                <a:fillRect l="-59360" r="-83940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085704" y="0"/>
            <a:ext cx="3058296" cy="5143500"/>
            <a:chOff x="0" y="0"/>
            <a:chExt cx="1118355" cy="18808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8355" cy="1880871"/>
            </a:xfrm>
            <a:custGeom>
              <a:avLst/>
              <a:gdLst/>
              <a:ahLst/>
              <a:cxnLst/>
              <a:rect l="l" t="t" r="r" b="b"/>
              <a:pathLst>
                <a:path w="1118355" h="1880871">
                  <a:moveTo>
                    <a:pt x="0" y="0"/>
                  </a:moveTo>
                  <a:lnTo>
                    <a:pt x="1118355" y="0"/>
                  </a:lnTo>
                  <a:lnTo>
                    <a:pt x="1118355" y="1880871"/>
                  </a:lnTo>
                  <a:lnTo>
                    <a:pt x="0" y="1880871"/>
                  </a:lnTo>
                  <a:close/>
                </a:path>
              </a:pathLst>
            </a:custGeom>
            <a:blipFill>
              <a:blip r:embed="rId4"/>
              <a:stretch>
                <a:fillRect l="-75508" r="-75508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1871" y="1445041"/>
            <a:ext cx="2753754" cy="1434462"/>
            <a:chOff x="0" y="0"/>
            <a:chExt cx="1450537" cy="7556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50537" cy="755601"/>
            </a:xfrm>
            <a:custGeom>
              <a:avLst/>
              <a:gdLst/>
              <a:ahLst/>
              <a:cxnLst/>
              <a:rect l="l" t="t" r="r" b="b"/>
              <a:pathLst>
                <a:path w="1450537" h="755601">
                  <a:moveTo>
                    <a:pt x="0" y="0"/>
                  </a:moveTo>
                  <a:lnTo>
                    <a:pt x="1450537" y="0"/>
                  </a:lnTo>
                  <a:lnTo>
                    <a:pt x="1450537" y="755601"/>
                  </a:lnTo>
                  <a:lnTo>
                    <a:pt x="0" y="755601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450537" cy="80322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19661" y="1986175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BUFFALO TO ALBANY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9661" y="1651062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3180873" y="1426920"/>
            <a:ext cx="2753754" cy="1452582"/>
            <a:chOff x="0" y="0"/>
            <a:chExt cx="1450537" cy="7651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450537" cy="765146"/>
            </a:xfrm>
            <a:custGeom>
              <a:avLst/>
              <a:gdLst/>
              <a:ahLst/>
              <a:cxnLst/>
              <a:rect l="l" t="t" r="r" b="b"/>
              <a:pathLst>
                <a:path w="1450537" h="765146">
                  <a:moveTo>
                    <a:pt x="0" y="0"/>
                  </a:moveTo>
                  <a:lnTo>
                    <a:pt x="1450537" y="0"/>
                  </a:lnTo>
                  <a:lnTo>
                    <a:pt x="1450537" y="765146"/>
                  </a:lnTo>
                  <a:lnTo>
                    <a:pt x="0" y="765146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450537" cy="812771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368663" y="1968054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ALBANY TO THE CANADIAN BORDER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68663" y="1632941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214292" y="1445041"/>
            <a:ext cx="2753754" cy="2649557"/>
            <a:chOff x="0" y="0"/>
            <a:chExt cx="1450537" cy="139565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50537" cy="1395652"/>
            </a:xfrm>
            <a:custGeom>
              <a:avLst/>
              <a:gdLst/>
              <a:ahLst/>
              <a:cxnLst/>
              <a:rect l="l" t="t" r="r" b="b"/>
              <a:pathLst>
                <a:path w="1450537" h="1395652">
                  <a:moveTo>
                    <a:pt x="0" y="0"/>
                  </a:moveTo>
                  <a:lnTo>
                    <a:pt x="1450537" y="0"/>
                  </a:lnTo>
                  <a:lnTo>
                    <a:pt x="1450537" y="1395652"/>
                  </a:lnTo>
                  <a:lnTo>
                    <a:pt x="0" y="1395652"/>
                  </a:lnTo>
                  <a:close/>
                </a:path>
              </a:pathLst>
            </a:custGeom>
            <a:solidFill>
              <a:srgbClr val="212A1B">
                <a:alpha val="68627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450537" cy="144327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90"/>
                </a:lnSpc>
              </a:pPr>
              <a:endParaRPr sz="900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402082" y="1986175"/>
            <a:ext cx="2403241" cy="672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43"/>
              </a:lnSpc>
            </a:pPr>
            <a:r>
              <a:rPr lang="en-US" sz="2643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NEW YORK CITY TO ALBANY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416876" y="2784107"/>
            <a:ext cx="2395952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29"/>
              </a:lnSpc>
              <a:spcBef>
                <a:spcPct val="0"/>
              </a:spcBef>
            </a:pPr>
            <a:r>
              <a:rPr lang="en-US" sz="1531" spc="6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First established in 1991, the Greenway is the most-visited trail in the United States.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402082" y="1651062"/>
            <a:ext cx="2594465" cy="1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14"/>
              </a:lnSpc>
            </a:pPr>
            <a:r>
              <a:rPr lang="en-US" sz="1224" b="1" spc="49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EMPIRE STATE TRAIL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91FFD-84A8-6A4C-BE9C-4878016AE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2211"/>
            <a:ext cx="7886700" cy="994172"/>
          </a:xfrm>
        </p:spPr>
        <p:txBody>
          <a:bodyPr/>
          <a:lstStyle/>
          <a:p>
            <a:r>
              <a:rPr lang="en-US" dirty="0"/>
              <a:t>WELCOME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C34ED3-38C1-7614-16CE-8760A7D1FBE6}"/>
              </a:ext>
            </a:extLst>
          </p:cNvPr>
          <p:cNvSpPr txBox="1"/>
          <p:nvPr/>
        </p:nvSpPr>
        <p:spPr>
          <a:xfrm>
            <a:off x="1264023" y="2777118"/>
            <a:ext cx="6615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Please type your name, title, and what organization or municipality you are representing today into the chat. </a:t>
            </a:r>
          </a:p>
        </p:txBody>
      </p:sp>
    </p:spTree>
    <p:extLst>
      <p:ext uri="{BB962C8B-B14F-4D97-AF65-F5344CB8AC3E}">
        <p14:creationId xmlns:p14="http://schemas.microsoft.com/office/powerpoint/2010/main" val="2357062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5143500"/>
            <a:chOff x="0" y="0"/>
            <a:chExt cx="6779464" cy="3813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79464" cy="3813449"/>
            </a:xfrm>
            <a:custGeom>
              <a:avLst/>
              <a:gdLst/>
              <a:ahLst/>
              <a:cxnLst/>
              <a:rect l="l" t="t" r="r" b="b"/>
              <a:pathLst>
                <a:path w="6779464" h="3813449">
                  <a:moveTo>
                    <a:pt x="0" y="0"/>
                  </a:moveTo>
                  <a:lnTo>
                    <a:pt x="6779464" y="0"/>
                  </a:lnTo>
                  <a:lnTo>
                    <a:pt x="6779464" y="3813449"/>
                  </a:lnTo>
                  <a:lnTo>
                    <a:pt x="0" y="3813449"/>
                  </a:lnTo>
                  <a:close/>
                </a:path>
              </a:pathLst>
            </a:custGeom>
            <a:solidFill>
              <a:srgbClr val="E2ECE7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79464" cy="383249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880243" cy="4460049"/>
          </a:xfrm>
          <a:custGeom>
            <a:avLst/>
            <a:gdLst/>
            <a:ahLst/>
            <a:cxnLst/>
            <a:rect l="l" t="t" r="r" b="b"/>
            <a:pathLst>
              <a:path w="7760485" h="8920098">
                <a:moveTo>
                  <a:pt x="0" y="0"/>
                </a:moveTo>
                <a:lnTo>
                  <a:pt x="7760485" y="0"/>
                </a:lnTo>
                <a:lnTo>
                  <a:pt x="7760485" y="8920098"/>
                </a:lnTo>
                <a:lnTo>
                  <a:pt x="0" y="8920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6" name="Group 6"/>
          <p:cNvGrpSpPr/>
          <p:nvPr/>
        </p:nvGrpSpPr>
        <p:grpSpPr>
          <a:xfrm>
            <a:off x="514350" y="514350"/>
            <a:ext cx="3535948" cy="4114800"/>
            <a:chOff x="0" y="0"/>
            <a:chExt cx="652826" cy="75969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52826" cy="759697"/>
            </a:xfrm>
            <a:custGeom>
              <a:avLst/>
              <a:gdLst/>
              <a:ahLst/>
              <a:cxnLst/>
              <a:rect l="l" t="t" r="r" b="b"/>
              <a:pathLst>
                <a:path w="652826" h="759697">
                  <a:moveTo>
                    <a:pt x="21895" y="0"/>
                  </a:moveTo>
                  <a:lnTo>
                    <a:pt x="630931" y="0"/>
                  </a:lnTo>
                  <a:cubicBezTo>
                    <a:pt x="643023" y="0"/>
                    <a:pt x="652826" y="9803"/>
                    <a:pt x="652826" y="21895"/>
                  </a:cubicBezTo>
                  <a:lnTo>
                    <a:pt x="652826" y="737802"/>
                  </a:lnTo>
                  <a:cubicBezTo>
                    <a:pt x="652826" y="743609"/>
                    <a:pt x="650519" y="749178"/>
                    <a:pt x="646413" y="753284"/>
                  </a:cubicBezTo>
                  <a:cubicBezTo>
                    <a:pt x="642307" y="757390"/>
                    <a:pt x="636738" y="759697"/>
                    <a:pt x="630931" y="759697"/>
                  </a:cubicBezTo>
                  <a:lnTo>
                    <a:pt x="21895" y="759697"/>
                  </a:lnTo>
                  <a:cubicBezTo>
                    <a:pt x="9803" y="759697"/>
                    <a:pt x="0" y="749894"/>
                    <a:pt x="0" y="737802"/>
                  </a:cubicBezTo>
                  <a:lnTo>
                    <a:pt x="0" y="21895"/>
                  </a:lnTo>
                  <a:cubicBezTo>
                    <a:pt x="0" y="9803"/>
                    <a:pt x="9803" y="0"/>
                    <a:pt x="21895" y="0"/>
                  </a:cubicBezTo>
                  <a:close/>
                </a:path>
              </a:pathLst>
            </a:custGeom>
            <a:blipFill>
              <a:blip r:embed="rId3"/>
              <a:stretch>
                <a:fillRect l="-13427" r="-61237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72000" y="535781"/>
            <a:ext cx="3972979" cy="3134989"/>
            <a:chOff x="0" y="57149"/>
            <a:chExt cx="10594611" cy="8359969"/>
          </a:xfrm>
        </p:grpSpPr>
        <p:sp>
          <p:nvSpPr>
            <p:cNvPr id="9" name="TextBox 9"/>
            <p:cNvSpPr txBox="1"/>
            <p:nvPr/>
          </p:nvSpPr>
          <p:spPr>
            <a:xfrm>
              <a:off x="0" y="57149"/>
              <a:ext cx="10594611" cy="4924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84"/>
                </a:lnSpc>
              </a:pPr>
              <a:r>
                <a:rPr lang="en-US" sz="4234">
                  <a:solidFill>
                    <a:srgbClr val="779A0B"/>
                  </a:solidFill>
                  <a:latin typeface="Anton"/>
                  <a:ea typeface="Anton"/>
                  <a:cs typeface="Anton"/>
                  <a:sym typeface="Anton"/>
                </a:rPr>
                <a:t>PUBLIC ENGAGEMENT &amp; VISIT COUNTS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5471356"/>
              <a:ext cx="10594611" cy="2945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40"/>
                </a:lnSpc>
              </a:pPr>
              <a:endParaRPr sz="900"/>
            </a:p>
            <a:p>
              <a:pPr>
                <a:lnSpc>
                  <a:spcPts val="2240"/>
                </a:lnSpc>
              </a:pPr>
              <a:endParaRPr sz="900"/>
            </a:p>
            <a:p>
              <a:pPr>
                <a:lnSpc>
                  <a:spcPts val="2240"/>
                </a:lnSpc>
              </a:pPr>
              <a:r>
                <a:rPr lang="en-US" sz="1600" b="1" spc="64">
                  <a:solidFill>
                    <a:srgbClr val="000000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 </a:t>
              </a:r>
            </a:p>
            <a:p>
              <a:pPr>
                <a:lnSpc>
                  <a:spcPts val="2240"/>
                </a:lnSpc>
              </a:pPr>
              <a:endParaRPr lang="en-US" sz="1600" b="1" spc="64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endParaRPr>
            </a:p>
          </p:txBody>
        </p:sp>
      </p:grpSp>
      <p:sp>
        <p:nvSpPr>
          <p:cNvPr id="11" name="AutoShape 11"/>
          <p:cNvSpPr/>
          <p:nvPr/>
        </p:nvSpPr>
        <p:spPr>
          <a:xfrm>
            <a:off x="4731481" y="3489805"/>
            <a:ext cx="3368314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en-US" sz="900"/>
          </a:p>
        </p:txBody>
      </p:sp>
      <p:sp>
        <p:nvSpPr>
          <p:cNvPr id="12" name="AutoShape 12"/>
          <p:cNvSpPr/>
          <p:nvPr/>
        </p:nvSpPr>
        <p:spPr>
          <a:xfrm>
            <a:off x="4765931" y="3526075"/>
            <a:ext cx="0" cy="23153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13" name="AutoShape 13"/>
          <p:cNvSpPr/>
          <p:nvPr/>
        </p:nvSpPr>
        <p:spPr>
          <a:xfrm>
            <a:off x="5892404" y="3258271"/>
            <a:ext cx="0" cy="23153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14" name="AutoShape 14"/>
          <p:cNvSpPr/>
          <p:nvPr/>
        </p:nvSpPr>
        <p:spPr>
          <a:xfrm>
            <a:off x="6821159" y="3489805"/>
            <a:ext cx="0" cy="26780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15" name="AutoShape 15"/>
          <p:cNvSpPr/>
          <p:nvPr/>
        </p:nvSpPr>
        <p:spPr>
          <a:xfrm>
            <a:off x="8064939" y="3228579"/>
            <a:ext cx="0" cy="23153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16" name="TextBox 16"/>
          <p:cNvSpPr txBox="1"/>
          <p:nvPr/>
        </p:nvSpPr>
        <p:spPr>
          <a:xfrm>
            <a:off x="5052133" y="2731838"/>
            <a:ext cx="1876560" cy="441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August-November 2025</a:t>
            </a:r>
          </a:p>
          <a:p>
            <a:pPr algn="ctr">
              <a:lnSpc>
                <a:spcPts val="1820"/>
              </a:lnSpc>
            </a:pPr>
            <a:r>
              <a:rPr lang="en-US" sz="13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Public Engagement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050298" y="3743321"/>
            <a:ext cx="1632568" cy="441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Summer 2025</a:t>
            </a:r>
          </a:p>
          <a:p>
            <a:pPr algn="ctr">
              <a:lnSpc>
                <a:spcPts val="1820"/>
              </a:lnSpc>
            </a:pPr>
            <a:r>
              <a:rPr lang="en-US" sz="13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Project Initiation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892404" y="3743321"/>
            <a:ext cx="1876560" cy="441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December-April 2026</a:t>
            </a:r>
          </a:p>
          <a:p>
            <a:pPr algn="ctr">
              <a:lnSpc>
                <a:spcPts val="1820"/>
              </a:lnSpc>
            </a:pPr>
            <a:r>
              <a:rPr lang="en-US" sz="13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Data Analysis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429928" y="2731838"/>
            <a:ext cx="1339733" cy="672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0"/>
              </a:lnSpc>
            </a:pPr>
            <a:r>
              <a:rPr lang="en-US" sz="1300" b="1">
                <a:solidFill>
                  <a:srgbClr val="000000"/>
                </a:solidFill>
                <a:latin typeface="ITC Franklin Gothic LT Semi-Bold"/>
                <a:ea typeface="ITC Franklin Gothic LT Semi-Bold"/>
                <a:cs typeface="ITC Franklin Gothic LT Semi-Bold"/>
                <a:sym typeface="ITC Franklin Gothic LT Semi-Bold"/>
              </a:rPr>
              <a:t>June 2026</a:t>
            </a:r>
          </a:p>
          <a:p>
            <a:pPr algn="ctr">
              <a:lnSpc>
                <a:spcPts val="1820"/>
              </a:lnSpc>
            </a:pPr>
            <a:r>
              <a:rPr lang="en-US" sz="13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Findings Released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143500"/>
            <a:chOff x="0" y="0"/>
            <a:chExt cx="6788620" cy="3813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813449"/>
            </a:xfrm>
            <a:custGeom>
              <a:avLst/>
              <a:gdLst/>
              <a:ahLst/>
              <a:cxnLst/>
              <a:rect l="l" t="t" r="r" b="b"/>
              <a:pathLst>
                <a:path w="6788621" h="3813449">
                  <a:moveTo>
                    <a:pt x="0" y="0"/>
                  </a:moveTo>
                  <a:lnTo>
                    <a:pt x="6788621" y="0"/>
                  </a:lnTo>
                  <a:lnTo>
                    <a:pt x="6788621" y="3813449"/>
                  </a:lnTo>
                  <a:lnTo>
                    <a:pt x="0" y="3813449"/>
                  </a:lnTo>
                  <a:close/>
                </a:path>
              </a:pathLst>
            </a:custGeom>
            <a:solidFill>
              <a:srgbClr val="E2ECE7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83249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718528" cy="4274170"/>
          </a:xfrm>
          <a:custGeom>
            <a:avLst/>
            <a:gdLst/>
            <a:ahLst/>
            <a:cxnLst/>
            <a:rect l="l" t="t" r="r" b="b"/>
            <a:pathLst>
              <a:path w="7437055" h="8548339">
                <a:moveTo>
                  <a:pt x="0" y="0"/>
                </a:moveTo>
                <a:lnTo>
                  <a:pt x="7437055" y="0"/>
                </a:lnTo>
                <a:lnTo>
                  <a:pt x="7437055" y="8548339"/>
                </a:lnTo>
                <a:lnTo>
                  <a:pt x="0" y="85483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6" name="Group 6"/>
          <p:cNvGrpSpPr/>
          <p:nvPr/>
        </p:nvGrpSpPr>
        <p:grpSpPr>
          <a:xfrm>
            <a:off x="5093702" y="514350"/>
            <a:ext cx="3535948" cy="4114800"/>
            <a:chOff x="0" y="0"/>
            <a:chExt cx="652826" cy="75969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52826" cy="759697"/>
            </a:xfrm>
            <a:custGeom>
              <a:avLst/>
              <a:gdLst/>
              <a:ahLst/>
              <a:cxnLst/>
              <a:rect l="l" t="t" r="r" b="b"/>
              <a:pathLst>
                <a:path w="652826" h="759697">
                  <a:moveTo>
                    <a:pt x="21895" y="0"/>
                  </a:moveTo>
                  <a:lnTo>
                    <a:pt x="630931" y="0"/>
                  </a:lnTo>
                  <a:cubicBezTo>
                    <a:pt x="643023" y="0"/>
                    <a:pt x="652826" y="9803"/>
                    <a:pt x="652826" y="21895"/>
                  </a:cubicBezTo>
                  <a:lnTo>
                    <a:pt x="652826" y="737802"/>
                  </a:lnTo>
                  <a:cubicBezTo>
                    <a:pt x="652826" y="743609"/>
                    <a:pt x="650519" y="749178"/>
                    <a:pt x="646413" y="753284"/>
                  </a:cubicBezTo>
                  <a:cubicBezTo>
                    <a:pt x="642307" y="757390"/>
                    <a:pt x="636738" y="759697"/>
                    <a:pt x="630931" y="759697"/>
                  </a:cubicBezTo>
                  <a:lnTo>
                    <a:pt x="21895" y="759697"/>
                  </a:lnTo>
                  <a:cubicBezTo>
                    <a:pt x="9803" y="759697"/>
                    <a:pt x="0" y="749894"/>
                    <a:pt x="0" y="737802"/>
                  </a:cubicBezTo>
                  <a:lnTo>
                    <a:pt x="0" y="21895"/>
                  </a:lnTo>
                  <a:cubicBezTo>
                    <a:pt x="0" y="9803"/>
                    <a:pt x="9803" y="0"/>
                    <a:pt x="21895" y="0"/>
                  </a:cubicBezTo>
                  <a:close/>
                </a:path>
              </a:pathLst>
            </a:custGeom>
            <a:blipFill>
              <a:blip r:embed="rId3"/>
              <a:stretch>
                <a:fillRect t="-7312" b="-7312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7231" y="535782"/>
            <a:ext cx="3972979" cy="1926428"/>
            <a:chOff x="0" y="57151"/>
            <a:chExt cx="10594611" cy="5137140"/>
          </a:xfrm>
        </p:grpSpPr>
        <p:sp>
          <p:nvSpPr>
            <p:cNvPr id="9" name="TextBox 9"/>
            <p:cNvSpPr txBox="1"/>
            <p:nvPr/>
          </p:nvSpPr>
          <p:spPr>
            <a:xfrm>
              <a:off x="0" y="57151"/>
              <a:ext cx="10594611" cy="1641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84"/>
                </a:lnSpc>
              </a:pPr>
              <a:r>
                <a:rPr lang="en-US" sz="4234">
                  <a:solidFill>
                    <a:srgbClr val="779A0B"/>
                  </a:solidFill>
                  <a:latin typeface="Anton"/>
                  <a:ea typeface="Anton"/>
                  <a:cs typeface="Anton"/>
                  <a:sym typeface="Anton"/>
                </a:rPr>
                <a:t>SURVEY COLLECTION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248529"/>
              <a:ext cx="10594611" cy="2945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40"/>
                </a:lnSpc>
              </a:pPr>
              <a:endParaRPr sz="900"/>
            </a:p>
            <a:p>
              <a:pPr>
                <a:lnSpc>
                  <a:spcPts val="2240"/>
                </a:lnSpc>
              </a:pPr>
              <a:endParaRPr sz="900"/>
            </a:p>
            <a:p>
              <a:pPr>
                <a:lnSpc>
                  <a:spcPts val="2240"/>
                </a:lnSpc>
              </a:pPr>
              <a:r>
                <a:rPr lang="en-US" sz="1600" b="1" spc="64">
                  <a:solidFill>
                    <a:srgbClr val="000000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 </a:t>
              </a:r>
            </a:p>
            <a:p>
              <a:pPr>
                <a:lnSpc>
                  <a:spcPts val="2240"/>
                </a:lnSpc>
              </a:pPr>
              <a:endParaRPr lang="en-US" sz="1600" b="1" spc="64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514350" y="1376115"/>
            <a:ext cx="3975861" cy="903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sz="1300" b="1" spc="52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Intercept Surveys</a:t>
            </a:r>
          </a:p>
          <a:p>
            <a:pPr>
              <a:lnSpc>
                <a:spcPts val="1820"/>
              </a:lnSpc>
            </a:pPr>
            <a:r>
              <a:rPr lang="en-US" sz="1300" spc="5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Completed on the Trail via a team of Volunteers and Staff coordnated by PTNY and LaBella Associates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14350" y="3719189"/>
            <a:ext cx="3975861" cy="903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sz="1300" b="1" spc="52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Business Surveys</a:t>
            </a:r>
          </a:p>
          <a:p>
            <a:pPr>
              <a:lnSpc>
                <a:spcPts val="1820"/>
              </a:lnSpc>
            </a:pPr>
            <a:r>
              <a:rPr lang="en-US" sz="1300" spc="5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Disbursed via directories of trail local businesses and county and local chamber of commerce networks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14350" y="2433715"/>
            <a:ext cx="3975861" cy="1134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sz="1300" b="1" spc="52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Long-Form Survey</a:t>
            </a:r>
          </a:p>
          <a:p>
            <a:pPr>
              <a:lnSpc>
                <a:spcPts val="1820"/>
              </a:lnSpc>
            </a:pPr>
            <a:r>
              <a:rPr lang="en-US" sz="1300" spc="52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A more robust survey completed online via links found on websites, emails, social media, and physical posters and business cards at locations on the trail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68908"/>
            <a:ext cx="9156350" cy="5281316"/>
            <a:chOff x="0" y="0"/>
            <a:chExt cx="6788620" cy="39156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915626"/>
            </a:xfrm>
            <a:custGeom>
              <a:avLst/>
              <a:gdLst/>
              <a:ahLst/>
              <a:cxnLst/>
              <a:rect l="l" t="t" r="r" b="b"/>
              <a:pathLst>
                <a:path w="6788621" h="3915626">
                  <a:moveTo>
                    <a:pt x="0" y="0"/>
                  </a:moveTo>
                  <a:lnTo>
                    <a:pt x="6788621" y="0"/>
                  </a:lnTo>
                  <a:lnTo>
                    <a:pt x="6788621" y="3915626"/>
                  </a:lnTo>
                  <a:lnTo>
                    <a:pt x="0" y="3915626"/>
                  </a:lnTo>
                  <a:close/>
                </a:path>
              </a:pathLst>
            </a:custGeom>
            <a:solidFill>
              <a:srgbClr val="E2ECE7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934677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880243" cy="4460049"/>
          </a:xfrm>
          <a:custGeom>
            <a:avLst/>
            <a:gdLst/>
            <a:ahLst/>
            <a:cxnLst/>
            <a:rect l="l" t="t" r="r" b="b"/>
            <a:pathLst>
              <a:path w="7760485" h="8920098">
                <a:moveTo>
                  <a:pt x="0" y="0"/>
                </a:moveTo>
                <a:lnTo>
                  <a:pt x="7760485" y="0"/>
                </a:lnTo>
                <a:lnTo>
                  <a:pt x="7760485" y="8920098"/>
                </a:lnTo>
                <a:lnTo>
                  <a:pt x="0" y="8920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6" name="Group 6"/>
          <p:cNvGrpSpPr/>
          <p:nvPr/>
        </p:nvGrpSpPr>
        <p:grpSpPr>
          <a:xfrm>
            <a:off x="512008" y="1266073"/>
            <a:ext cx="1984262" cy="3363078"/>
            <a:chOff x="0" y="0"/>
            <a:chExt cx="1085761" cy="18402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85761" cy="1840230"/>
            </a:xfrm>
            <a:custGeom>
              <a:avLst/>
              <a:gdLst/>
              <a:ahLst/>
              <a:cxnLst/>
              <a:rect l="l" t="t" r="r" b="b"/>
              <a:pathLst>
                <a:path w="1085761" h="1840230">
                  <a:moveTo>
                    <a:pt x="0" y="0"/>
                  </a:moveTo>
                  <a:lnTo>
                    <a:pt x="1085761" y="0"/>
                  </a:lnTo>
                  <a:lnTo>
                    <a:pt x="1085761" y="1840230"/>
                  </a:lnTo>
                  <a:lnTo>
                    <a:pt x="0" y="1840230"/>
                  </a:lnTo>
                  <a:close/>
                </a:path>
              </a:pathLst>
            </a:custGeom>
            <a:solidFill>
              <a:srgbClr val="212A1B">
                <a:alpha val="74902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085761" cy="1849755"/>
            </a:xfrm>
            <a:prstGeom prst="rect">
              <a:avLst/>
            </a:prstGeom>
          </p:spPr>
          <p:txBody>
            <a:bodyPr lIns="15954" tIns="15954" rIns="15954" bIns="15954" rtlCol="0" anchor="ctr"/>
            <a:lstStyle/>
            <a:p>
              <a:pPr algn="ctr">
                <a:lnSpc>
                  <a:spcPts val="163"/>
                </a:lnSpc>
                <a:spcBef>
                  <a:spcPct val="0"/>
                </a:spcBef>
              </a:pPr>
              <a:endParaRPr sz="9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910138" y="1266073"/>
            <a:ext cx="1984262" cy="3363078"/>
            <a:chOff x="0" y="0"/>
            <a:chExt cx="1085761" cy="184023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85761" cy="1840230"/>
            </a:xfrm>
            <a:custGeom>
              <a:avLst/>
              <a:gdLst/>
              <a:ahLst/>
              <a:cxnLst/>
              <a:rect l="l" t="t" r="r" b="b"/>
              <a:pathLst>
                <a:path w="1085761" h="1840230">
                  <a:moveTo>
                    <a:pt x="0" y="0"/>
                  </a:moveTo>
                  <a:lnTo>
                    <a:pt x="1085761" y="0"/>
                  </a:lnTo>
                  <a:lnTo>
                    <a:pt x="1085761" y="1840230"/>
                  </a:lnTo>
                  <a:lnTo>
                    <a:pt x="0" y="1840230"/>
                  </a:lnTo>
                  <a:close/>
                </a:path>
              </a:pathLst>
            </a:custGeom>
            <a:solidFill>
              <a:srgbClr val="212A1B">
                <a:alpha val="74902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85761" cy="1849755"/>
            </a:xfrm>
            <a:prstGeom prst="rect">
              <a:avLst/>
            </a:prstGeom>
          </p:spPr>
          <p:txBody>
            <a:bodyPr lIns="15954" tIns="15954" rIns="15954" bIns="15954" rtlCol="0" anchor="ctr"/>
            <a:lstStyle/>
            <a:p>
              <a:pPr algn="ctr">
                <a:lnSpc>
                  <a:spcPts val="163"/>
                </a:lnSpc>
                <a:spcBef>
                  <a:spcPct val="0"/>
                </a:spcBef>
              </a:pPr>
              <a:endParaRPr sz="90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013462" y="1266073"/>
            <a:ext cx="1835576" cy="3363078"/>
            <a:chOff x="0" y="0"/>
            <a:chExt cx="270954" cy="49643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0954" cy="496433"/>
            </a:xfrm>
            <a:custGeom>
              <a:avLst/>
              <a:gdLst/>
              <a:ahLst/>
              <a:cxnLst/>
              <a:rect l="l" t="t" r="r" b="b"/>
              <a:pathLst>
                <a:path w="270954" h="496433">
                  <a:moveTo>
                    <a:pt x="42177" y="0"/>
                  </a:moveTo>
                  <a:lnTo>
                    <a:pt x="228777" y="0"/>
                  </a:lnTo>
                  <a:cubicBezTo>
                    <a:pt x="252071" y="0"/>
                    <a:pt x="270954" y="18883"/>
                    <a:pt x="270954" y="42177"/>
                  </a:cubicBezTo>
                  <a:lnTo>
                    <a:pt x="270954" y="454256"/>
                  </a:lnTo>
                  <a:cubicBezTo>
                    <a:pt x="270954" y="465442"/>
                    <a:pt x="266511" y="476170"/>
                    <a:pt x="258601" y="484079"/>
                  </a:cubicBezTo>
                  <a:cubicBezTo>
                    <a:pt x="250691" y="491989"/>
                    <a:pt x="239963" y="496433"/>
                    <a:pt x="228777" y="496433"/>
                  </a:cubicBezTo>
                  <a:lnTo>
                    <a:pt x="42177" y="496433"/>
                  </a:lnTo>
                  <a:cubicBezTo>
                    <a:pt x="18883" y="496433"/>
                    <a:pt x="0" y="477549"/>
                    <a:pt x="0" y="454256"/>
                  </a:cubicBezTo>
                  <a:lnTo>
                    <a:pt x="0" y="42177"/>
                  </a:lnTo>
                  <a:cubicBezTo>
                    <a:pt x="0" y="18883"/>
                    <a:pt x="18883" y="0"/>
                    <a:pt x="42177" y="0"/>
                  </a:cubicBezTo>
                  <a:close/>
                </a:path>
              </a:pathLst>
            </a:custGeom>
            <a:blipFill>
              <a:blip r:embed="rId3"/>
              <a:stretch>
                <a:fillRect t="-2856" b="-24213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663485" y="1266073"/>
            <a:ext cx="1835576" cy="3363078"/>
            <a:chOff x="0" y="0"/>
            <a:chExt cx="270954" cy="49643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70954" cy="496433"/>
            </a:xfrm>
            <a:custGeom>
              <a:avLst/>
              <a:gdLst/>
              <a:ahLst/>
              <a:cxnLst/>
              <a:rect l="l" t="t" r="r" b="b"/>
              <a:pathLst>
                <a:path w="270954" h="496433">
                  <a:moveTo>
                    <a:pt x="42177" y="0"/>
                  </a:moveTo>
                  <a:lnTo>
                    <a:pt x="228777" y="0"/>
                  </a:lnTo>
                  <a:cubicBezTo>
                    <a:pt x="252071" y="0"/>
                    <a:pt x="270954" y="18883"/>
                    <a:pt x="270954" y="42177"/>
                  </a:cubicBezTo>
                  <a:lnTo>
                    <a:pt x="270954" y="454256"/>
                  </a:lnTo>
                  <a:cubicBezTo>
                    <a:pt x="270954" y="465442"/>
                    <a:pt x="266511" y="476170"/>
                    <a:pt x="258601" y="484079"/>
                  </a:cubicBezTo>
                  <a:cubicBezTo>
                    <a:pt x="250691" y="491989"/>
                    <a:pt x="239963" y="496433"/>
                    <a:pt x="228777" y="496433"/>
                  </a:cubicBezTo>
                  <a:lnTo>
                    <a:pt x="42177" y="496433"/>
                  </a:lnTo>
                  <a:cubicBezTo>
                    <a:pt x="18883" y="496433"/>
                    <a:pt x="0" y="477549"/>
                    <a:pt x="0" y="454256"/>
                  </a:cubicBezTo>
                  <a:lnTo>
                    <a:pt x="0" y="42177"/>
                  </a:lnTo>
                  <a:cubicBezTo>
                    <a:pt x="0" y="18883"/>
                    <a:pt x="18883" y="0"/>
                    <a:pt x="42177" y="0"/>
                  </a:cubicBezTo>
                  <a:close/>
                </a:path>
              </a:pathLst>
            </a:custGeom>
            <a:blipFill>
              <a:blip r:embed="rId4"/>
              <a:stretch>
                <a:fillRect l="-41206" t="-9063" r="-40888" b="-19524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66582" y="1454347"/>
            <a:ext cx="1748122" cy="2392135"/>
            <a:chOff x="0" y="-38100"/>
            <a:chExt cx="4661657" cy="6379024"/>
          </a:xfrm>
        </p:grpSpPr>
        <p:sp>
          <p:nvSpPr>
            <p:cNvPr id="17" name="TextBox 17"/>
            <p:cNvSpPr txBox="1"/>
            <p:nvPr/>
          </p:nvSpPr>
          <p:spPr>
            <a:xfrm>
              <a:off x="0" y="517793"/>
              <a:ext cx="4661657" cy="58231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727"/>
                </a:lnSpc>
              </a:pPr>
              <a:endParaRPr sz="900"/>
            </a:p>
            <a:p>
              <a:pPr>
                <a:lnSpc>
                  <a:spcPts val="1727"/>
                </a:lnSpc>
              </a:pPr>
              <a:r>
                <a:rPr lang="en-US" sz="1727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SURVEYS</a:t>
              </a:r>
            </a:p>
            <a:p>
              <a:pPr>
                <a:lnSpc>
                  <a:spcPts val="1727"/>
                </a:lnSpc>
              </a:pPr>
              <a:endParaRPr lang="en-US" sz="172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endParaRPr>
            </a:p>
            <a:p>
              <a:pPr>
                <a:lnSpc>
                  <a:spcPts val="1727"/>
                </a:lnSpc>
              </a:pPr>
              <a:r>
                <a:rPr lang="en-US" sz="1727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EXPENDITURE PROFILES</a:t>
              </a:r>
            </a:p>
            <a:p>
              <a:pPr>
                <a:lnSpc>
                  <a:spcPts val="1727"/>
                </a:lnSpc>
              </a:pPr>
              <a:endParaRPr lang="en-US" sz="172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endParaRPr>
            </a:p>
            <a:p>
              <a:pPr>
                <a:lnSpc>
                  <a:spcPts val="1727"/>
                </a:lnSpc>
              </a:pPr>
              <a:r>
                <a:rPr lang="en-US" sz="1727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GIS ANALYSES</a:t>
              </a:r>
            </a:p>
            <a:p>
              <a:pPr>
                <a:lnSpc>
                  <a:spcPts val="1727"/>
                </a:lnSpc>
              </a:pPr>
              <a:endParaRPr lang="en-US" sz="172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endParaRPr>
            </a:p>
            <a:p>
              <a:pPr>
                <a:lnSpc>
                  <a:spcPts val="1727"/>
                </a:lnSpc>
              </a:pPr>
              <a:r>
                <a:rPr lang="en-US" sz="1727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ECONOMIC MODELING (IMPLAN I-0)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4197" y="-38100"/>
              <a:ext cx="4520460" cy="3443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20"/>
                </a:lnSpc>
              </a:pPr>
              <a:r>
                <a:rPr lang="en-US" sz="800" b="1" spc="32">
                  <a:solidFill>
                    <a:srgbClr val="FBB04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ECONOMIC IMPACT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514350" y="542925"/>
            <a:ext cx="828464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84"/>
              </a:lnSpc>
            </a:pPr>
            <a:r>
              <a:rPr lang="en-US" sz="4234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RESEARCH METHODS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004366" y="1454347"/>
            <a:ext cx="1840040" cy="1520038"/>
            <a:chOff x="0" y="-38100"/>
            <a:chExt cx="4906773" cy="4053433"/>
          </a:xfrm>
        </p:grpSpPr>
        <p:sp>
          <p:nvSpPr>
            <p:cNvPr id="21" name="TextBox 21"/>
            <p:cNvSpPr txBox="1"/>
            <p:nvPr/>
          </p:nvSpPr>
          <p:spPr>
            <a:xfrm>
              <a:off x="0" y="517793"/>
              <a:ext cx="4762949" cy="34975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725"/>
                </a:lnSpc>
              </a:pPr>
              <a:endParaRPr sz="900"/>
            </a:p>
            <a:p>
              <a:pPr>
                <a:lnSpc>
                  <a:spcPts val="1725"/>
                </a:lnSpc>
              </a:pPr>
              <a:r>
                <a:rPr lang="en-US" sz="1725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TRAIL COUNT DATA</a:t>
              </a:r>
            </a:p>
            <a:p>
              <a:pPr>
                <a:lnSpc>
                  <a:spcPts val="1725"/>
                </a:lnSpc>
              </a:pPr>
              <a:endParaRPr lang="en-US" sz="172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endParaRPr>
            </a:p>
            <a:p>
              <a:pPr>
                <a:lnSpc>
                  <a:spcPts val="1725"/>
                </a:lnSpc>
              </a:pPr>
              <a:r>
                <a:rPr lang="en-US" sz="1725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CORRIDOR ANALYSES</a:t>
              </a:r>
            </a:p>
            <a:p>
              <a:pPr>
                <a:lnSpc>
                  <a:spcPts val="1725"/>
                </a:lnSpc>
              </a:pPr>
              <a:endParaRPr lang="en-US" sz="172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endParaRPr>
            </a:p>
            <a:p>
              <a:pPr>
                <a:lnSpc>
                  <a:spcPts val="1725"/>
                </a:lnSpc>
              </a:pPr>
              <a:r>
                <a:rPr lang="en-US" sz="1725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VISITATION ESTIMATES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4906773" cy="3443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20"/>
                </a:lnSpc>
              </a:pPr>
              <a:r>
                <a:rPr lang="en-US" sz="800" b="1" spc="32">
                  <a:solidFill>
                    <a:srgbClr val="FBB04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VISITATION ESTIMATES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143500"/>
            <a:chOff x="0" y="0"/>
            <a:chExt cx="6788620" cy="3813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813449"/>
            </a:xfrm>
            <a:custGeom>
              <a:avLst/>
              <a:gdLst/>
              <a:ahLst/>
              <a:cxnLst/>
              <a:rect l="l" t="t" r="r" b="b"/>
              <a:pathLst>
                <a:path w="6788621" h="3813449">
                  <a:moveTo>
                    <a:pt x="0" y="0"/>
                  </a:moveTo>
                  <a:lnTo>
                    <a:pt x="6788621" y="0"/>
                  </a:lnTo>
                  <a:lnTo>
                    <a:pt x="6788621" y="3813449"/>
                  </a:lnTo>
                  <a:lnTo>
                    <a:pt x="0" y="3813449"/>
                  </a:lnTo>
                  <a:close/>
                </a:path>
              </a:pathLst>
            </a:custGeom>
            <a:solidFill>
              <a:srgbClr val="E2ECE7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83249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718528" cy="4274170"/>
          </a:xfrm>
          <a:custGeom>
            <a:avLst/>
            <a:gdLst/>
            <a:ahLst/>
            <a:cxnLst/>
            <a:rect l="l" t="t" r="r" b="b"/>
            <a:pathLst>
              <a:path w="7437055" h="8548339">
                <a:moveTo>
                  <a:pt x="0" y="0"/>
                </a:moveTo>
                <a:lnTo>
                  <a:pt x="7437055" y="0"/>
                </a:lnTo>
                <a:lnTo>
                  <a:pt x="7437055" y="8548339"/>
                </a:lnTo>
                <a:lnTo>
                  <a:pt x="0" y="85483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4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6" name="Group 6"/>
          <p:cNvGrpSpPr/>
          <p:nvPr/>
        </p:nvGrpSpPr>
        <p:grpSpPr>
          <a:xfrm>
            <a:off x="516097" y="1385768"/>
            <a:ext cx="1984262" cy="2201476"/>
            <a:chOff x="0" y="0"/>
            <a:chExt cx="1085761" cy="120461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85761" cy="1204618"/>
            </a:xfrm>
            <a:custGeom>
              <a:avLst/>
              <a:gdLst/>
              <a:ahLst/>
              <a:cxnLst/>
              <a:rect l="l" t="t" r="r" b="b"/>
              <a:pathLst>
                <a:path w="1085761" h="1204618">
                  <a:moveTo>
                    <a:pt x="0" y="0"/>
                  </a:moveTo>
                  <a:lnTo>
                    <a:pt x="1085761" y="0"/>
                  </a:lnTo>
                  <a:lnTo>
                    <a:pt x="1085761" y="1204618"/>
                  </a:lnTo>
                  <a:lnTo>
                    <a:pt x="0" y="1204618"/>
                  </a:lnTo>
                  <a:close/>
                </a:path>
              </a:pathLst>
            </a:custGeom>
            <a:solidFill>
              <a:srgbClr val="212A1B">
                <a:alpha val="74902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085761" cy="1214143"/>
            </a:xfrm>
            <a:prstGeom prst="rect">
              <a:avLst/>
            </a:prstGeom>
          </p:spPr>
          <p:txBody>
            <a:bodyPr lIns="15954" tIns="15954" rIns="15954" bIns="15954" rtlCol="0" anchor="ctr"/>
            <a:lstStyle/>
            <a:p>
              <a:pPr algn="ctr">
                <a:lnSpc>
                  <a:spcPts val="163"/>
                </a:lnSpc>
                <a:spcBef>
                  <a:spcPct val="0"/>
                </a:spcBef>
              </a:pPr>
              <a:endParaRPr sz="9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582265" y="1385768"/>
            <a:ext cx="1984262" cy="2201476"/>
            <a:chOff x="0" y="0"/>
            <a:chExt cx="1085761" cy="120461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85761" cy="1204618"/>
            </a:xfrm>
            <a:custGeom>
              <a:avLst/>
              <a:gdLst/>
              <a:ahLst/>
              <a:cxnLst/>
              <a:rect l="l" t="t" r="r" b="b"/>
              <a:pathLst>
                <a:path w="1085761" h="1204618">
                  <a:moveTo>
                    <a:pt x="0" y="0"/>
                  </a:moveTo>
                  <a:lnTo>
                    <a:pt x="1085761" y="0"/>
                  </a:lnTo>
                  <a:lnTo>
                    <a:pt x="1085761" y="1204618"/>
                  </a:lnTo>
                  <a:lnTo>
                    <a:pt x="0" y="1204618"/>
                  </a:lnTo>
                  <a:close/>
                </a:path>
              </a:pathLst>
            </a:custGeom>
            <a:solidFill>
              <a:srgbClr val="212A1B">
                <a:alpha val="74902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9525"/>
              <a:ext cx="1085761" cy="1214143"/>
            </a:xfrm>
            <a:prstGeom prst="rect">
              <a:avLst/>
            </a:prstGeom>
          </p:spPr>
          <p:txBody>
            <a:bodyPr lIns="15954" tIns="15954" rIns="15954" bIns="15954" rtlCol="0" anchor="ctr"/>
            <a:lstStyle/>
            <a:p>
              <a:pPr algn="ctr">
                <a:lnSpc>
                  <a:spcPts val="163"/>
                </a:lnSpc>
                <a:spcBef>
                  <a:spcPct val="0"/>
                </a:spcBef>
              </a:pPr>
              <a:endParaRPr sz="900"/>
            </a:p>
          </p:txBody>
        </p:sp>
      </p:grpSp>
      <p:sp>
        <p:nvSpPr>
          <p:cNvPr id="12" name="Freeform 12"/>
          <p:cNvSpPr/>
          <p:nvPr/>
        </p:nvSpPr>
        <p:spPr>
          <a:xfrm>
            <a:off x="2592081" y="1385768"/>
            <a:ext cx="1892515" cy="2201476"/>
          </a:xfrm>
          <a:custGeom>
            <a:avLst/>
            <a:gdLst/>
            <a:ahLst/>
            <a:cxnLst/>
            <a:rect l="l" t="t" r="r" b="b"/>
            <a:pathLst>
              <a:path w="3785029" h="4402951">
                <a:moveTo>
                  <a:pt x="0" y="0"/>
                </a:moveTo>
                <a:lnTo>
                  <a:pt x="3785029" y="0"/>
                </a:lnTo>
                <a:lnTo>
                  <a:pt x="3785029" y="4402952"/>
                </a:lnTo>
                <a:lnTo>
                  <a:pt x="0" y="44029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54" t="-23" r="-354"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3" name="Freeform 13"/>
          <p:cNvSpPr/>
          <p:nvPr/>
        </p:nvSpPr>
        <p:spPr>
          <a:xfrm rot="6000">
            <a:off x="6655094" y="1384049"/>
            <a:ext cx="1976476" cy="2204916"/>
          </a:xfrm>
          <a:custGeom>
            <a:avLst/>
            <a:gdLst/>
            <a:ahLst/>
            <a:cxnLst/>
            <a:rect l="l" t="t" r="r" b="b"/>
            <a:pathLst>
              <a:path w="3952951" h="4409831">
                <a:moveTo>
                  <a:pt x="0" y="6886"/>
                </a:moveTo>
                <a:lnTo>
                  <a:pt x="3945267" y="0"/>
                </a:lnTo>
                <a:lnTo>
                  <a:pt x="3952951" y="4402945"/>
                </a:lnTo>
                <a:lnTo>
                  <a:pt x="7684" y="4409830"/>
                </a:lnTo>
                <a:lnTo>
                  <a:pt x="0" y="6886"/>
                </a:lnTo>
                <a:close/>
              </a:path>
            </a:pathLst>
          </a:custGeom>
          <a:blipFill>
            <a:blip r:embed="rId4"/>
            <a:stretch>
              <a:fillRect l="-8099" t="-15632" r="-5989" b="-16754"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14" name="Group 14"/>
          <p:cNvGrpSpPr/>
          <p:nvPr/>
        </p:nvGrpSpPr>
        <p:grpSpPr>
          <a:xfrm>
            <a:off x="709332" y="1574043"/>
            <a:ext cx="1695173" cy="1738110"/>
            <a:chOff x="0" y="-38100"/>
            <a:chExt cx="4520461" cy="4634957"/>
          </a:xfrm>
        </p:grpSpPr>
        <p:sp>
          <p:nvSpPr>
            <p:cNvPr id="15" name="TextBox 15"/>
            <p:cNvSpPr txBox="1"/>
            <p:nvPr/>
          </p:nvSpPr>
          <p:spPr>
            <a:xfrm>
              <a:off x="0" y="517793"/>
              <a:ext cx="4187285" cy="40790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727"/>
                </a:lnSpc>
              </a:pPr>
              <a:r>
                <a:rPr lang="en-US" sz="1727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SURVEYS</a:t>
              </a:r>
            </a:p>
            <a:p>
              <a:pPr>
                <a:lnSpc>
                  <a:spcPts val="1727"/>
                </a:lnSpc>
              </a:pPr>
              <a:endParaRPr lang="en-US" sz="172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endParaRPr>
            </a:p>
            <a:p>
              <a:pPr>
                <a:lnSpc>
                  <a:spcPts val="1727"/>
                </a:lnSpc>
              </a:pPr>
              <a:r>
                <a:rPr lang="en-US" sz="1727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PHYSICAL ACTIVITY</a:t>
              </a:r>
            </a:p>
            <a:p>
              <a:pPr>
                <a:lnSpc>
                  <a:spcPts val="1727"/>
                </a:lnSpc>
              </a:pPr>
              <a:r>
                <a:rPr lang="en-US" sz="1727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PROFILES</a:t>
              </a:r>
            </a:p>
            <a:p>
              <a:pPr>
                <a:lnSpc>
                  <a:spcPts val="1727"/>
                </a:lnSpc>
              </a:pPr>
              <a:endParaRPr lang="en-US" sz="172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endParaRPr>
            </a:p>
            <a:p>
              <a:pPr>
                <a:lnSpc>
                  <a:spcPts val="1727"/>
                </a:lnSpc>
              </a:pPr>
              <a:r>
                <a:rPr lang="en-US" sz="1727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MONETIZATION</a:t>
              </a:r>
            </a:p>
            <a:p>
              <a:pPr>
                <a:lnSpc>
                  <a:spcPts val="1727"/>
                </a:lnSpc>
              </a:pPr>
              <a:endParaRPr lang="en-US" sz="172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4520461" cy="3443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20"/>
                </a:lnSpc>
              </a:pPr>
              <a:r>
                <a:rPr lang="en-US" sz="800" b="1" spc="32">
                  <a:solidFill>
                    <a:srgbClr val="FBB04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PHYSICAL HEALTH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14350" y="542925"/>
            <a:ext cx="8284642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84"/>
              </a:lnSpc>
            </a:pPr>
            <a:r>
              <a:rPr lang="en-US" sz="4234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RESEARCH METHODS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4737005" y="1574043"/>
            <a:ext cx="1703887" cy="1738045"/>
            <a:chOff x="0" y="-38100"/>
            <a:chExt cx="4543698" cy="4634788"/>
          </a:xfrm>
        </p:grpSpPr>
        <p:sp>
          <p:nvSpPr>
            <p:cNvPr id="19" name="TextBox 19"/>
            <p:cNvSpPr txBox="1"/>
            <p:nvPr/>
          </p:nvSpPr>
          <p:spPr>
            <a:xfrm>
              <a:off x="0" y="517791"/>
              <a:ext cx="4208807" cy="40788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725"/>
                </a:lnSpc>
              </a:pPr>
              <a:r>
                <a:rPr lang="en-US" sz="1725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ALTERNATIVE TRIP ANALYSIS</a:t>
              </a:r>
            </a:p>
            <a:p>
              <a:pPr>
                <a:lnSpc>
                  <a:spcPts val="1725"/>
                </a:lnSpc>
              </a:pPr>
              <a:endParaRPr lang="en-US" sz="172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endParaRPr>
            </a:p>
            <a:p>
              <a:pPr>
                <a:lnSpc>
                  <a:spcPts val="1725"/>
                </a:lnSpc>
              </a:pPr>
              <a:endParaRPr lang="en-US" sz="1725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endParaRPr>
            </a:p>
            <a:p>
              <a:pPr>
                <a:lnSpc>
                  <a:spcPts val="1725"/>
                </a:lnSpc>
              </a:pPr>
              <a:r>
                <a:rPr lang="en-US" sz="1725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GIS LAND PRESERVATION ANALYSIS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4543698" cy="3443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20"/>
                </a:lnSpc>
              </a:pPr>
              <a:r>
                <a:rPr lang="en-US" sz="800" b="1" spc="32">
                  <a:solidFill>
                    <a:srgbClr val="FBB042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ENVIRONMENTAL BENEFITS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18440" y="3668207"/>
            <a:ext cx="7155158" cy="220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0"/>
              </a:lnSpc>
            </a:pPr>
            <a:r>
              <a:rPr lang="en-US" sz="65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*Other active  trip responses included paddling, horseback riding, rollerblading, and roller skating and encompassed 90 percent of the other modes used on the trail.</a:t>
            </a:r>
          </a:p>
          <a:p>
            <a:pPr>
              <a:lnSpc>
                <a:spcPts val="910"/>
              </a:lnSpc>
            </a:pPr>
            <a:r>
              <a:rPr lang="en-US" sz="65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**Other inactive  trip responses included mobility scooters and encompassed 10 percent of other modes used on the trail.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730951" y="2226848"/>
            <a:ext cx="1835576" cy="129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0"/>
              </a:lnSpc>
            </a:pPr>
            <a:r>
              <a:rPr lang="en-US" sz="800">
                <a:solidFill>
                  <a:srgbClr val="FFFFFF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Reductions in vehicle miles traveled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730951" y="3301557"/>
            <a:ext cx="1835576" cy="129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0"/>
              </a:lnSpc>
            </a:pPr>
            <a:r>
              <a:rPr lang="en-US" sz="800">
                <a:solidFill>
                  <a:srgbClr val="FFFFFF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Carbon storage and sequestration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143500"/>
            <a:chOff x="0" y="0"/>
            <a:chExt cx="6788620" cy="3813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813449"/>
            </a:xfrm>
            <a:custGeom>
              <a:avLst/>
              <a:gdLst/>
              <a:ahLst/>
              <a:cxnLst/>
              <a:rect l="l" t="t" r="r" b="b"/>
              <a:pathLst>
                <a:path w="6788621" h="3813449">
                  <a:moveTo>
                    <a:pt x="0" y="0"/>
                  </a:moveTo>
                  <a:lnTo>
                    <a:pt x="6788621" y="0"/>
                  </a:lnTo>
                  <a:lnTo>
                    <a:pt x="6788621" y="3813449"/>
                  </a:lnTo>
                  <a:lnTo>
                    <a:pt x="0" y="3813449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83249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880243" cy="4460049"/>
          </a:xfrm>
          <a:custGeom>
            <a:avLst/>
            <a:gdLst/>
            <a:ahLst/>
            <a:cxnLst/>
            <a:rect l="l" t="t" r="r" b="b"/>
            <a:pathLst>
              <a:path w="7760485" h="8920098">
                <a:moveTo>
                  <a:pt x="0" y="0"/>
                </a:moveTo>
                <a:lnTo>
                  <a:pt x="7760485" y="0"/>
                </a:lnTo>
                <a:lnTo>
                  <a:pt x="7760485" y="8920098"/>
                </a:lnTo>
                <a:lnTo>
                  <a:pt x="0" y="8920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Freeform 6"/>
          <p:cNvSpPr/>
          <p:nvPr/>
        </p:nvSpPr>
        <p:spPr>
          <a:xfrm>
            <a:off x="8274984" y="3922515"/>
            <a:ext cx="709332" cy="545366"/>
          </a:xfrm>
          <a:custGeom>
            <a:avLst/>
            <a:gdLst/>
            <a:ahLst/>
            <a:cxnLst/>
            <a:rect l="l" t="t" r="r" b="b"/>
            <a:pathLst>
              <a:path w="1418664" h="1090731">
                <a:moveTo>
                  <a:pt x="0" y="0"/>
                </a:moveTo>
                <a:lnTo>
                  <a:pt x="1418664" y="0"/>
                </a:lnTo>
                <a:lnTo>
                  <a:pt x="1418664" y="1090731"/>
                </a:lnTo>
                <a:lnTo>
                  <a:pt x="0" y="10907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7" name="Group 7"/>
          <p:cNvGrpSpPr/>
          <p:nvPr/>
        </p:nvGrpSpPr>
        <p:grpSpPr>
          <a:xfrm>
            <a:off x="4765720" y="524440"/>
            <a:ext cx="4732745" cy="4094620"/>
            <a:chOff x="0" y="0"/>
            <a:chExt cx="873785" cy="75597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73785" cy="755971"/>
            </a:xfrm>
            <a:custGeom>
              <a:avLst/>
              <a:gdLst/>
              <a:ahLst/>
              <a:cxnLst/>
              <a:rect l="l" t="t" r="r" b="b"/>
              <a:pathLst>
                <a:path w="873785" h="755971">
                  <a:moveTo>
                    <a:pt x="16358" y="0"/>
                  </a:moveTo>
                  <a:lnTo>
                    <a:pt x="857427" y="0"/>
                  </a:lnTo>
                  <a:cubicBezTo>
                    <a:pt x="866461" y="0"/>
                    <a:pt x="873785" y="7324"/>
                    <a:pt x="873785" y="16358"/>
                  </a:cubicBezTo>
                  <a:lnTo>
                    <a:pt x="873785" y="739613"/>
                  </a:lnTo>
                  <a:cubicBezTo>
                    <a:pt x="873785" y="748647"/>
                    <a:pt x="866461" y="755971"/>
                    <a:pt x="857427" y="755971"/>
                  </a:cubicBezTo>
                  <a:lnTo>
                    <a:pt x="16358" y="755971"/>
                  </a:lnTo>
                  <a:cubicBezTo>
                    <a:pt x="7324" y="755971"/>
                    <a:pt x="0" y="748647"/>
                    <a:pt x="0" y="739613"/>
                  </a:cubicBezTo>
                  <a:lnTo>
                    <a:pt x="0" y="16358"/>
                  </a:lnTo>
                  <a:cubicBezTo>
                    <a:pt x="0" y="7324"/>
                    <a:pt x="7324" y="0"/>
                    <a:pt x="16358" y="0"/>
                  </a:cubicBezTo>
                  <a:close/>
                </a:path>
              </a:pathLst>
            </a:custGeom>
            <a:blipFill>
              <a:blip r:embed="rId4"/>
              <a:stretch>
                <a:fillRect l="-16067" t="-19221" r="-15506" b="-77645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14350" y="2176823"/>
            <a:ext cx="4879641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74"/>
              </a:lnSpc>
            </a:pPr>
            <a:r>
              <a:rPr lang="en-US" sz="528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ECONOMIC IMPACTS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4350" y="1410518"/>
            <a:ext cx="3919687" cy="613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95"/>
              </a:lnSpc>
            </a:pPr>
            <a:r>
              <a:rPr lang="en-US" sz="1782" b="1" spc="71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Institute for Transportation Research &amp; Education (ITRE)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48705" y="4666879"/>
            <a:ext cx="1835576" cy="9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"/>
              </a:lnSpc>
            </a:pPr>
            <a:r>
              <a:rPr lang="en-US" sz="600">
                <a:solidFill>
                  <a:srgbClr val="FFFFFF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Photo Credit: Discovery Bicycle Tours.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14375" y="0"/>
            <a:ext cx="7715250" cy="5143500"/>
          </a:xfrm>
          <a:custGeom>
            <a:avLst/>
            <a:gdLst/>
            <a:ahLst/>
            <a:cxnLst/>
            <a:rect l="l" t="t" r="r" b="b"/>
            <a:pathLst>
              <a:path w="15430500" h="1028700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78" y="-125277"/>
            <a:ext cx="9568147" cy="5558341"/>
            <a:chOff x="0" y="0"/>
            <a:chExt cx="5040011" cy="29278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40011" cy="2927850"/>
            </a:xfrm>
            <a:custGeom>
              <a:avLst/>
              <a:gdLst/>
              <a:ahLst/>
              <a:cxnLst/>
              <a:rect l="l" t="t" r="r" b="b"/>
              <a:pathLst>
                <a:path w="5040011" h="2927850">
                  <a:moveTo>
                    <a:pt x="10519" y="0"/>
                  </a:moveTo>
                  <a:lnTo>
                    <a:pt x="5029493" y="0"/>
                  </a:lnTo>
                  <a:cubicBezTo>
                    <a:pt x="5035302" y="0"/>
                    <a:pt x="5040011" y="4709"/>
                    <a:pt x="5040011" y="10519"/>
                  </a:cubicBezTo>
                  <a:lnTo>
                    <a:pt x="5040011" y="2917331"/>
                  </a:lnTo>
                  <a:cubicBezTo>
                    <a:pt x="5040011" y="2923141"/>
                    <a:pt x="5035302" y="2927850"/>
                    <a:pt x="5029493" y="2927850"/>
                  </a:cubicBezTo>
                  <a:lnTo>
                    <a:pt x="10519" y="2927850"/>
                  </a:lnTo>
                  <a:cubicBezTo>
                    <a:pt x="4709" y="2927850"/>
                    <a:pt x="0" y="2923141"/>
                    <a:pt x="0" y="2917331"/>
                  </a:cubicBezTo>
                  <a:lnTo>
                    <a:pt x="0" y="10519"/>
                  </a:lnTo>
                  <a:cubicBezTo>
                    <a:pt x="0" y="4709"/>
                    <a:pt x="4709" y="0"/>
                    <a:pt x="10519" y="0"/>
                  </a:cubicBezTo>
                  <a:close/>
                </a:path>
              </a:pathLst>
            </a:custGeom>
            <a:solidFill>
              <a:srgbClr val="E5ECE8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40011" cy="2965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4350" y="2812962"/>
            <a:ext cx="8108265" cy="1816189"/>
            <a:chOff x="0" y="0"/>
            <a:chExt cx="6011558" cy="134654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11559" cy="1346543"/>
            </a:xfrm>
            <a:custGeom>
              <a:avLst/>
              <a:gdLst/>
              <a:ahLst/>
              <a:cxnLst/>
              <a:rect l="l" t="t" r="r" b="b"/>
              <a:pathLst>
                <a:path w="6011559" h="1346543">
                  <a:moveTo>
                    <a:pt x="0" y="0"/>
                  </a:moveTo>
                  <a:lnTo>
                    <a:pt x="6011559" y="0"/>
                  </a:lnTo>
                  <a:lnTo>
                    <a:pt x="6011559" y="1346543"/>
                  </a:lnTo>
                  <a:lnTo>
                    <a:pt x="0" y="1346543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6011558" cy="136559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8" name="Freeform 8"/>
          <p:cNvSpPr/>
          <p:nvPr/>
        </p:nvSpPr>
        <p:spPr>
          <a:xfrm rot="5400000" flipV="1">
            <a:off x="3971912" y="-21553"/>
            <a:ext cx="1816189" cy="7485217"/>
          </a:xfrm>
          <a:custGeom>
            <a:avLst/>
            <a:gdLst/>
            <a:ahLst/>
            <a:cxnLst/>
            <a:rect l="l" t="t" r="r" b="b"/>
            <a:pathLst>
              <a:path w="3632377" h="14970434">
                <a:moveTo>
                  <a:pt x="0" y="14970434"/>
                </a:moveTo>
                <a:lnTo>
                  <a:pt x="3632378" y="14970434"/>
                </a:lnTo>
                <a:lnTo>
                  <a:pt x="3632378" y="0"/>
                </a:lnTo>
                <a:lnTo>
                  <a:pt x="0" y="0"/>
                </a:lnTo>
                <a:lnTo>
                  <a:pt x="0" y="14970434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87842" t="-238" r="-75168" b="-1002"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9" name="AutoShape 9"/>
          <p:cNvSpPr/>
          <p:nvPr/>
        </p:nvSpPr>
        <p:spPr>
          <a:xfrm flipV="1">
            <a:off x="5900949" y="2812962"/>
            <a:ext cx="0" cy="1816189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10" name="AutoShape 10"/>
          <p:cNvSpPr/>
          <p:nvPr/>
        </p:nvSpPr>
        <p:spPr>
          <a:xfrm flipV="1">
            <a:off x="3202887" y="2812962"/>
            <a:ext cx="0" cy="1816189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grpSp>
        <p:nvGrpSpPr>
          <p:cNvPr id="11" name="Group 11"/>
          <p:cNvGrpSpPr/>
          <p:nvPr/>
        </p:nvGrpSpPr>
        <p:grpSpPr>
          <a:xfrm>
            <a:off x="5122440" y="514350"/>
            <a:ext cx="3507210" cy="2012548"/>
            <a:chOff x="0" y="0"/>
            <a:chExt cx="788256" cy="45232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88256" cy="452326"/>
            </a:xfrm>
            <a:custGeom>
              <a:avLst/>
              <a:gdLst/>
              <a:ahLst/>
              <a:cxnLst/>
              <a:rect l="l" t="t" r="r" b="b"/>
              <a:pathLst>
                <a:path w="788256" h="452326">
                  <a:moveTo>
                    <a:pt x="22074" y="0"/>
                  </a:moveTo>
                  <a:lnTo>
                    <a:pt x="766182" y="0"/>
                  </a:lnTo>
                  <a:cubicBezTo>
                    <a:pt x="778373" y="0"/>
                    <a:pt x="788256" y="9883"/>
                    <a:pt x="788256" y="22074"/>
                  </a:cubicBezTo>
                  <a:lnTo>
                    <a:pt x="788256" y="430252"/>
                  </a:lnTo>
                  <a:cubicBezTo>
                    <a:pt x="788256" y="442443"/>
                    <a:pt x="778373" y="452326"/>
                    <a:pt x="766182" y="452326"/>
                  </a:cubicBezTo>
                  <a:lnTo>
                    <a:pt x="22074" y="452326"/>
                  </a:lnTo>
                  <a:cubicBezTo>
                    <a:pt x="9883" y="452326"/>
                    <a:pt x="0" y="442443"/>
                    <a:pt x="0" y="430252"/>
                  </a:cubicBezTo>
                  <a:lnTo>
                    <a:pt x="0" y="22074"/>
                  </a:lnTo>
                  <a:cubicBezTo>
                    <a:pt x="0" y="9883"/>
                    <a:pt x="9883" y="0"/>
                    <a:pt x="22074" y="0"/>
                  </a:cubicBezTo>
                  <a:close/>
                </a:path>
              </a:pathLst>
            </a:custGeom>
            <a:blipFill>
              <a:blip r:embed="rId3"/>
              <a:stretch>
                <a:fillRect t="-15270" b="-15270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14350" y="952672"/>
            <a:ext cx="3386428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2"/>
              </a:lnSpc>
            </a:pPr>
            <a:r>
              <a:rPr lang="en-US" sz="2727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ECONOMIC IMPACTS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25988" y="1422629"/>
            <a:ext cx="4514086" cy="100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</a:pP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With more than 44,000 businesses located within one-quarter mile of the trail, visitors have convenient access to restaurants, lodging, retail, and services that benefit from trail-related spending. </a:t>
            </a:r>
          </a:p>
        </p:txBody>
      </p:sp>
      <p:sp>
        <p:nvSpPr>
          <p:cNvPr id="15" name="Freeform 15"/>
          <p:cNvSpPr/>
          <p:nvPr/>
        </p:nvSpPr>
        <p:spPr>
          <a:xfrm>
            <a:off x="514350" y="326774"/>
            <a:ext cx="606848" cy="606848"/>
          </a:xfrm>
          <a:custGeom>
            <a:avLst/>
            <a:gdLst/>
            <a:ahLst/>
            <a:cxnLst/>
            <a:rect l="l" t="t" r="r" b="b"/>
            <a:pathLst>
              <a:path w="1213695" h="1213695">
                <a:moveTo>
                  <a:pt x="0" y="0"/>
                </a:moveTo>
                <a:lnTo>
                  <a:pt x="1213695" y="0"/>
                </a:lnTo>
                <a:lnTo>
                  <a:pt x="1213695" y="1213696"/>
                </a:lnTo>
                <a:lnTo>
                  <a:pt x="0" y="12136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6" name="TextBox 16"/>
          <p:cNvSpPr txBox="1"/>
          <p:nvPr/>
        </p:nvSpPr>
        <p:spPr>
          <a:xfrm>
            <a:off x="3348547" y="3258839"/>
            <a:ext cx="2446907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OVERNIGHT TRAIL USERS SPEND AN AVERAGE OF $539.38 PER TRIP.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048587" y="3001381"/>
            <a:ext cx="2492291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40.9% OF PROXIMATE BUSINESSES MAKE TRAIL-RELATED INVESTMENTS.*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51206" y="3258839"/>
            <a:ext cx="2446907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DAILY TRAIL USERS SPEND AND AVERAGE OF $30.32 PER TRAIL VISIT.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787040" y="2585314"/>
            <a:ext cx="1835576" cy="9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"/>
              </a:lnSpc>
            </a:pPr>
            <a:r>
              <a:rPr lang="en-US" sz="60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Photo Credit: Bruce Robertson, Cycle Tours Global.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048587" y="4285156"/>
            <a:ext cx="2419634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b="1" spc="40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Spending an average of $3,147 /year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14350" y="4676775"/>
            <a:ext cx="8108265" cy="336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10"/>
              </a:lnSpc>
            </a:pPr>
            <a:r>
              <a:rPr lang="en-US" sz="650">
                <a:solidFill>
                  <a:srgbClr val="000000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*40.9% of proximate businesses have invested in their location, facilities, or operations based on survey responses from businesses located within one-quarter mile of the Empire State Trail. Investments include physical improvements (e.g., signage, bike racks, and trail-access enhancements) as well as location-related costs, such as paying a premium to operate near the trail and its users.</a:t>
            </a:r>
          </a:p>
          <a:p>
            <a:pPr>
              <a:lnSpc>
                <a:spcPts val="910"/>
              </a:lnSpc>
            </a:pPr>
            <a:endParaRPr lang="en-US" sz="650">
              <a:solidFill>
                <a:srgbClr val="000000"/>
              </a:solidFill>
              <a:latin typeface="ITC Franklin Gothic LT"/>
              <a:ea typeface="ITC Franklin Gothic LT"/>
              <a:cs typeface="ITC Franklin Gothic LT"/>
              <a:sym typeface="ITC Franklin Gothic 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78" y="-125277"/>
            <a:ext cx="9568147" cy="5558341"/>
            <a:chOff x="0" y="0"/>
            <a:chExt cx="5040011" cy="29278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40011" cy="2927850"/>
            </a:xfrm>
            <a:custGeom>
              <a:avLst/>
              <a:gdLst/>
              <a:ahLst/>
              <a:cxnLst/>
              <a:rect l="l" t="t" r="r" b="b"/>
              <a:pathLst>
                <a:path w="5040011" h="2927850">
                  <a:moveTo>
                    <a:pt x="10519" y="0"/>
                  </a:moveTo>
                  <a:lnTo>
                    <a:pt x="5029493" y="0"/>
                  </a:lnTo>
                  <a:cubicBezTo>
                    <a:pt x="5035302" y="0"/>
                    <a:pt x="5040011" y="4709"/>
                    <a:pt x="5040011" y="10519"/>
                  </a:cubicBezTo>
                  <a:lnTo>
                    <a:pt x="5040011" y="2917331"/>
                  </a:lnTo>
                  <a:cubicBezTo>
                    <a:pt x="5040011" y="2923141"/>
                    <a:pt x="5035302" y="2927850"/>
                    <a:pt x="5029493" y="2927850"/>
                  </a:cubicBezTo>
                  <a:lnTo>
                    <a:pt x="10519" y="2927850"/>
                  </a:lnTo>
                  <a:cubicBezTo>
                    <a:pt x="4709" y="2927850"/>
                    <a:pt x="0" y="2923141"/>
                    <a:pt x="0" y="2917331"/>
                  </a:cubicBezTo>
                  <a:lnTo>
                    <a:pt x="0" y="10519"/>
                  </a:lnTo>
                  <a:cubicBezTo>
                    <a:pt x="0" y="4709"/>
                    <a:pt x="4709" y="0"/>
                    <a:pt x="10519" y="0"/>
                  </a:cubicBezTo>
                  <a:close/>
                </a:path>
              </a:pathLst>
            </a:custGeom>
            <a:solidFill>
              <a:srgbClr val="E5ECE8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40011" cy="2965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22440" y="514350"/>
            <a:ext cx="3507210" cy="1480462"/>
            <a:chOff x="0" y="0"/>
            <a:chExt cx="788256" cy="33273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88256" cy="332738"/>
            </a:xfrm>
            <a:custGeom>
              <a:avLst/>
              <a:gdLst/>
              <a:ahLst/>
              <a:cxnLst/>
              <a:rect l="l" t="t" r="r" b="b"/>
              <a:pathLst>
                <a:path w="788256" h="332738">
                  <a:moveTo>
                    <a:pt x="22074" y="0"/>
                  </a:moveTo>
                  <a:lnTo>
                    <a:pt x="766182" y="0"/>
                  </a:lnTo>
                  <a:cubicBezTo>
                    <a:pt x="778373" y="0"/>
                    <a:pt x="788256" y="9883"/>
                    <a:pt x="788256" y="22074"/>
                  </a:cubicBezTo>
                  <a:lnTo>
                    <a:pt x="788256" y="310664"/>
                  </a:lnTo>
                  <a:cubicBezTo>
                    <a:pt x="788256" y="322855"/>
                    <a:pt x="778373" y="332738"/>
                    <a:pt x="766182" y="332738"/>
                  </a:cubicBezTo>
                  <a:lnTo>
                    <a:pt x="22074" y="332738"/>
                  </a:lnTo>
                  <a:cubicBezTo>
                    <a:pt x="16220" y="332738"/>
                    <a:pt x="10605" y="330413"/>
                    <a:pt x="6465" y="326273"/>
                  </a:cubicBezTo>
                  <a:cubicBezTo>
                    <a:pt x="2326" y="322133"/>
                    <a:pt x="0" y="316518"/>
                    <a:pt x="0" y="310664"/>
                  </a:cubicBezTo>
                  <a:lnTo>
                    <a:pt x="0" y="22074"/>
                  </a:lnTo>
                  <a:cubicBezTo>
                    <a:pt x="0" y="9883"/>
                    <a:pt x="9883" y="0"/>
                    <a:pt x="22074" y="0"/>
                  </a:cubicBezTo>
                  <a:close/>
                </a:path>
              </a:pathLst>
            </a:custGeom>
            <a:blipFill>
              <a:blip r:embed="rId2"/>
              <a:stretch>
                <a:fillRect t="-38729" b="-38729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14350" y="952672"/>
            <a:ext cx="3386428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2"/>
              </a:lnSpc>
            </a:pPr>
            <a:r>
              <a:rPr lang="en-US" sz="2727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ECONOMIC IMPACTS</a:t>
            </a:r>
          </a:p>
        </p:txBody>
      </p:sp>
      <p:sp>
        <p:nvSpPr>
          <p:cNvPr id="8" name="Freeform 8"/>
          <p:cNvSpPr/>
          <p:nvPr/>
        </p:nvSpPr>
        <p:spPr>
          <a:xfrm>
            <a:off x="514350" y="326774"/>
            <a:ext cx="606848" cy="606848"/>
          </a:xfrm>
          <a:custGeom>
            <a:avLst/>
            <a:gdLst/>
            <a:ahLst/>
            <a:cxnLst/>
            <a:rect l="l" t="t" r="r" b="b"/>
            <a:pathLst>
              <a:path w="1213695" h="1213695">
                <a:moveTo>
                  <a:pt x="0" y="0"/>
                </a:moveTo>
                <a:lnTo>
                  <a:pt x="1213695" y="0"/>
                </a:lnTo>
                <a:lnTo>
                  <a:pt x="1213695" y="1213696"/>
                </a:lnTo>
                <a:lnTo>
                  <a:pt x="0" y="12136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9" name="Group 9"/>
          <p:cNvGrpSpPr/>
          <p:nvPr/>
        </p:nvGrpSpPr>
        <p:grpSpPr>
          <a:xfrm>
            <a:off x="521385" y="2240049"/>
            <a:ext cx="8108265" cy="2230034"/>
            <a:chOff x="0" y="0"/>
            <a:chExt cx="6011558" cy="165337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011559" cy="1653372"/>
            </a:xfrm>
            <a:custGeom>
              <a:avLst/>
              <a:gdLst/>
              <a:ahLst/>
              <a:cxnLst/>
              <a:rect l="l" t="t" r="r" b="b"/>
              <a:pathLst>
                <a:path w="6011559" h="1653372">
                  <a:moveTo>
                    <a:pt x="0" y="0"/>
                  </a:moveTo>
                  <a:lnTo>
                    <a:pt x="6011559" y="0"/>
                  </a:lnTo>
                  <a:lnTo>
                    <a:pt x="6011559" y="1653372"/>
                  </a:lnTo>
                  <a:lnTo>
                    <a:pt x="0" y="1653372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6011558" cy="1672422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12" name="Freeform 12"/>
          <p:cNvSpPr/>
          <p:nvPr/>
        </p:nvSpPr>
        <p:spPr>
          <a:xfrm rot="5400000" flipV="1">
            <a:off x="3586513" y="-819485"/>
            <a:ext cx="1960368" cy="8079437"/>
          </a:xfrm>
          <a:custGeom>
            <a:avLst/>
            <a:gdLst/>
            <a:ahLst/>
            <a:cxnLst/>
            <a:rect l="l" t="t" r="r" b="b"/>
            <a:pathLst>
              <a:path w="3920736" h="16158873">
                <a:moveTo>
                  <a:pt x="0" y="16158872"/>
                </a:moveTo>
                <a:lnTo>
                  <a:pt x="3920736" y="16158872"/>
                </a:lnTo>
                <a:lnTo>
                  <a:pt x="3920736" y="0"/>
                </a:lnTo>
                <a:lnTo>
                  <a:pt x="0" y="0"/>
                </a:lnTo>
                <a:lnTo>
                  <a:pt x="0" y="1615887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87842" t="-238" r="-75168" b="-1002"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3" name="AutoShape 13"/>
          <p:cNvSpPr/>
          <p:nvPr/>
        </p:nvSpPr>
        <p:spPr>
          <a:xfrm flipV="1">
            <a:off x="5907984" y="2230090"/>
            <a:ext cx="0" cy="2239993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14" name="AutoShape 14"/>
          <p:cNvSpPr/>
          <p:nvPr/>
        </p:nvSpPr>
        <p:spPr>
          <a:xfrm flipV="1">
            <a:off x="3209922" y="2220148"/>
            <a:ext cx="0" cy="2249935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15" name="TextBox 15"/>
          <p:cNvSpPr txBox="1"/>
          <p:nvPr/>
        </p:nvSpPr>
        <p:spPr>
          <a:xfrm>
            <a:off x="3414084" y="2421362"/>
            <a:ext cx="2446907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OFF‑ROAD SEGMENTS OF THE TRAIL GENERATE 4X THE ECONOMIC IMPACT OF ON‑ROAD SEGMENTS.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114124" y="2421362"/>
            <a:ext cx="2334636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EACH OFF-ROAD MILE OF THE EMPIRE STATE TRAIL IS ESTIMATED TO PRODUCE $3.9 MILLION IN ANNUAL ECONOMIC OUTPUT.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16743" y="2521658"/>
            <a:ext cx="2446907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EVERY $1 INVESTED IN THE EMPIRE STATE TRAIL RETURNS $5.43 IN SALES REVENUE.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78" y="-125277"/>
            <a:ext cx="9568147" cy="5558341"/>
            <a:chOff x="0" y="0"/>
            <a:chExt cx="5040011" cy="29278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40011" cy="2927850"/>
            </a:xfrm>
            <a:custGeom>
              <a:avLst/>
              <a:gdLst/>
              <a:ahLst/>
              <a:cxnLst/>
              <a:rect l="l" t="t" r="r" b="b"/>
              <a:pathLst>
                <a:path w="5040011" h="2927850">
                  <a:moveTo>
                    <a:pt x="10519" y="0"/>
                  </a:moveTo>
                  <a:lnTo>
                    <a:pt x="5029493" y="0"/>
                  </a:lnTo>
                  <a:cubicBezTo>
                    <a:pt x="5035302" y="0"/>
                    <a:pt x="5040011" y="4709"/>
                    <a:pt x="5040011" y="10519"/>
                  </a:cubicBezTo>
                  <a:lnTo>
                    <a:pt x="5040011" y="2917331"/>
                  </a:lnTo>
                  <a:cubicBezTo>
                    <a:pt x="5040011" y="2923141"/>
                    <a:pt x="5035302" y="2927850"/>
                    <a:pt x="5029493" y="2927850"/>
                  </a:cubicBezTo>
                  <a:lnTo>
                    <a:pt x="10519" y="2927850"/>
                  </a:lnTo>
                  <a:cubicBezTo>
                    <a:pt x="4709" y="2927850"/>
                    <a:pt x="0" y="2923141"/>
                    <a:pt x="0" y="2917331"/>
                  </a:cubicBezTo>
                  <a:lnTo>
                    <a:pt x="0" y="10519"/>
                  </a:lnTo>
                  <a:cubicBezTo>
                    <a:pt x="0" y="4709"/>
                    <a:pt x="4709" y="0"/>
                    <a:pt x="10519" y="0"/>
                  </a:cubicBezTo>
                  <a:close/>
                </a:path>
              </a:pathLst>
            </a:custGeom>
            <a:solidFill>
              <a:srgbClr val="E5ECE8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40011" cy="2965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4350" y="1691460"/>
            <a:ext cx="8115300" cy="3058967"/>
            <a:chOff x="0" y="0"/>
            <a:chExt cx="4440582" cy="16738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40582" cy="1673825"/>
            </a:xfrm>
            <a:custGeom>
              <a:avLst/>
              <a:gdLst/>
              <a:ahLst/>
              <a:cxnLst/>
              <a:rect l="l" t="t" r="r" b="b"/>
              <a:pathLst>
                <a:path w="4440582" h="1673825">
                  <a:moveTo>
                    <a:pt x="0" y="0"/>
                  </a:moveTo>
                  <a:lnTo>
                    <a:pt x="4440582" y="0"/>
                  </a:lnTo>
                  <a:lnTo>
                    <a:pt x="4440582" y="1673825"/>
                  </a:lnTo>
                  <a:lnTo>
                    <a:pt x="0" y="1673825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4440582" cy="1683350"/>
            </a:xfrm>
            <a:prstGeom prst="rect">
              <a:avLst/>
            </a:prstGeom>
          </p:spPr>
          <p:txBody>
            <a:bodyPr lIns="15954" tIns="15954" rIns="15954" bIns="15954" rtlCol="0" anchor="ctr"/>
            <a:lstStyle/>
            <a:p>
              <a:pPr algn="ctr">
                <a:lnSpc>
                  <a:spcPts val="163"/>
                </a:lnSpc>
                <a:spcBef>
                  <a:spcPct val="0"/>
                </a:spcBef>
              </a:pPr>
              <a:endParaRPr sz="900"/>
            </a:p>
          </p:txBody>
        </p:sp>
      </p:grpSp>
      <p:sp>
        <p:nvSpPr>
          <p:cNvPr id="8" name="Freeform 8"/>
          <p:cNvSpPr/>
          <p:nvPr/>
        </p:nvSpPr>
        <p:spPr>
          <a:xfrm rot="-10800000">
            <a:off x="514350" y="1691460"/>
            <a:ext cx="5415174" cy="3052032"/>
          </a:xfrm>
          <a:custGeom>
            <a:avLst/>
            <a:gdLst/>
            <a:ahLst/>
            <a:cxnLst/>
            <a:rect l="l" t="t" r="r" b="b"/>
            <a:pathLst>
              <a:path w="10830348" h="6104064">
                <a:moveTo>
                  <a:pt x="0" y="0"/>
                </a:moveTo>
                <a:lnTo>
                  <a:pt x="10830348" y="0"/>
                </a:lnTo>
                <a:lnTo>
                  <a:pt x="10830348" y="6104064"/>
                </a:lnTo>
                <a:lnTo>
                  <a:pt x="0" y="61040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03940"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9" name="TextBox 9"/>
          <p:cNvSpPr txBox="1"/>
          <p:nvPr/>
        </p:nvSpPr>
        <p:spPr>
          <a:xfrm>
            <a:off x="6110499" y="1870209"/>
            <a:ext cx="2419634" cy="343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b="1" spc="40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HUDSON VALLEY GREENWAY TRAIL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436250" y="2094277"/>
            <a:ext cx="1956810" cy="515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526,000 VISITS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endParaRPr lang="en-US" sz="1500" b="1" spc="60">
              <a:solidFill>
                <a:srgbClr val="FFFFFF"/>
              </a:solidFill>
              <a:latin typeface="Proxima Nova Bold"/>
              <a:ea typeface="Proxima Nova Bold"/>
              <a:cs typeface="Proxima Nova Bold"/>
              <a:sym typeface="Proxima Nova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120024" y="2094277"/>
            <a:ext cx="1956810" cy="515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5.6 MILLION VISITS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endParaRPr lang="en-US" sz="1500" b="1" spc="60">
              <a:solidFill>
                <a:srgbClr val="FFFFFF"/>
              </a:solidFill>
              <a:latin typeface="Proxima Nova Bold"/>
              <a:ea typeface="Proxima Nova Bold"/>
              <a:cs typeface="Proxima Nova Bold"/>
              <a:sym typeface="Proxima Nova Bold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821223" y="2500385"/>
            <a:ext cx="371360" cy="371360"/>
          </a:xfrm>
          <a:custGeom>
            <a:avLst/>
            <a:gdLst/>
            <a:ahLst/>
            <a:cxnLst/>
            <a:rect l="l" t="t" r="r" b="b"/>
            <a:pathLst>
              <a:path w="742720" h="742720">
                <a:moveTo>
                  <a:pt x="0" y="0"/>
                </a:moveTo>
                <a:lnTo>
                  <a:pt x="742720" y="0"/>
                </a:lnTo>
                <a:lnTo>
                  <a:pt x="742720" y="742719"/>
                </a:lnTo>
                <a:lnTo>
                  <a:pt x="0" y="7427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3" name="Freeform 13"/>
          <p:cNvSpPr/>
          <p:nvPr/>
        </p:nvSpPr>
        <p:spPr>
          <a:xfrm>
            <a:off x="821223" y="2988885"/>
            <a:ext cx="363128" cy="363128"/>
          </a:xfrm>
          <a:custGeom>
            <a:avLst/>
            <a:gdLst/>
            <a:ahLst/>
            <a:cxnLst/>
            <a:rect l="l" t="t" r="r" b="b"/>
            <a:pathLst>
              <a:path w="726256" h="726256">
                <a:moveTo>
                  <a:pt x="0" y="0"/>
                </a:moveTo>
                <a:lnTo>
                  <a:pt x="726256" y="0"/>
                </a:lnTo>
                <a:lnTo>
                  <a:pt x="726256" y="726256"/>
                </a:lnTo>
                <a:lnTo>
                  <a:pt x="0" y="7262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4" name="Freeform 14"/>
          <p:cNvSpPr/>
          <p:nvPr/>
        </p:nvSpPr>
        <p:spPr>
          <a:xfrm>
            <a:off x="801276" y="4167582"/>
            <a:ext cx="403021" cy="403021"/>
          </a:xfrm>
          <a:custGeom>
            <a:avLst/>
            <a:gdLst/>
            <a:ahLst/>
            <a:cxnLst/>
            <a:rect l="l" t="t" r="r" b="b"/>
            <a:pathLst>
              <a:path w="806042" h="806042">
                <a:moveTo>
                  <a:pt x="0" y="0"/>
                </a:moveTo>
                <a:lnTo>
                  <a:pt x="806042" y="0"/>
                </a:lnTo>
                <a:lnTo>
                  <a:pt x="806042" y="806042"/>
                </a:lnTo>
                <a:lnTo>
                  <a:pt x="0" y="8060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5" name="Freeform 15"/>
          <p:cNvSpPr/>
          <p:nvPr/>
        </p:nvSpPr>
        <p:spPr>
          <a:xfrm>
            <a:off x="823231" y="3587383"/>
            <a:ext cx="381066" cy="381066"/>
          </a:xfrm>
          <a:custGeom>
            <a:avLst/>
            <a:gdLst/>
            <a:ahLst/>
            <a:cxnLst/>
            <a:rect l="l" t="t" r="r" b="b"/>
            <a:pathLst>
              <a:path w="762132" h="762132">
                <a:moveTo>
                  <a:pt x="0" y="0"/>
                </a:moveTo>
                <a:lnTo>
                  <a:pt x="762132" y="0"/>
                </a:lnTo>
                <a:lnTo>
                  <a:pt x="762132" y="762132"/>
                </a:lnTo>
                <a:lnTo>
                  <a:pt x="0" y="7621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6" name="TextBox 16"/>
          <p:cNvSpPr txBox="1"/>
          <p:nvPr/>
        </p:nvSpPr>
        <p:spPr>
          <a:xfrm>
            <a:off x="514350" y="533400"/>
            <a:ext cx="3386428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2"/>
              </a:lnSpc>
            </a:pPr>
            <a:r>
              <a:rPr lang="en-US" sz="2727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ECONOMIC </a:t>
            </a:r>
          </a:p>
          <a:p>
            <a:pPr>
              <a:lnSpc>
                <a:spcPts val="3082"/>
              </a:lnSpc>
            </a:pPr>
            <a:r>
              <a:rPr lang="en-US" sz="2727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IMPACTS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21223" y="1890497"/>
            <a:ext cx="2148302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b="1" spc="40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ERIE CANALWAY TRAIL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32810" y="2097723"/>
            <a:ext cx="1956810" cy="515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3.6 MILLION VISITS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endParaRPr lang="en-US" sz="1500" b="1" spc="60">
              <a:solidFill>
                <a:srgbClr val="FFFFFF"/>
              </a:solidFill>
              <a:latin typeface="Proxima Nova Bold"/>
              <a:ea typeface="Proxima Nova Bold"/>
              <a:cs typeface="Proxima Nova Bold"/>
              <a:sym typeface="Proxima Nova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436250" y="1890497"/>
            <a:ext cx="2148302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b="1" spc="40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CHAMPLAIN VALLEY TRAIL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02297" y="2491722"/>
            <a:ext cx="76408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3.5K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02297" y="2743531"/>
            <a:ext cx="764080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spc="4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Jobs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02297" y="3008961"/>
            <a:ext cx="83972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$234.1M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07059" y="3247086"/>
            <a:ext cx="839720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spc="4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Wages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97534" y="3554046"/>
            <a:ext cx="83972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$687.4M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02297" y="3792170"/>
            <a:ext cx="1349223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spc="4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Economic Output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84563" y="4170905"/>
            <a:ext cx="783279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59"/>
              </a:lnSpc>
            </a:pPr>
            <a:r>
              <a:rPr lang="en-US" sz="1399" b="1" spc="56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$75.4M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89005" y="4393664"/>
            <a:ext cx="1222874" cy="152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6"/>
              </a:lnSpc>
            </a:pPr>
            <a:r>
              <a:rPr lang="en-US" sz="932" spc="37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State &amp; Local Taxes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071942" y="485775"/>
            <a:ext cx="6513365" cy="100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</a:pP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With an estimated </a:t>
            </a:r>
            <a:r>
              <a:rPr lang="en-US" sz="1400" b="1" spc="56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9.75 million annual visits</a:t>
            </a: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, the Empire State Trail supports approximately </a:t>
            </a:r>
            <a:r>
              <a:rPr lang="en-US" sz="1400" b="1" spc="56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9,700 jobs</a:t>
            </a: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,  </a:t>
            </a:r>
            <a:r>
              <a:rPr lang="en-US" sz="1400" b="1" spc="56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$640.9 million in employee earnings</a:t>
            </a: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, more than </a:t>
            </a:r>
            <a:r>
              <a:rPr lang="en-US" sz="1400" b="1" spc="56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$1.8 billion in economic output</a:t>
            </a: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, and </a:t>
            </a:r>
            <a:r>
              <a:rPr lang="en-US" sz="1400" b="1" spc="56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$205.7 million in state and local tax revenue</a:t>
            </a: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.</a:t>
            </a:r>
          </a:p>
        </p:txBody>
      </p:sp>
      <p:sp>
        <p:nvSpPr>
          <p:cNvPr id="29" name="Freeform 29"/>
          <p:cNvSpPr/>
          <p:nvPr/>
        </p:nvSpPr>
        <p:spPr>
          <a:xfrm>
            <a:off x="3462763" y="2480097"/>
            <a:ext cx="371360" cy="371360"/>
          </a:xfrm>
          <a:custGeom>
            <a:avLst/>
            <a:gdLst/>
            <a:ahLst/>
            <a:cxnLst/>
            <a:rect l="l" t="t" r="r" b="b"/>
            <a:pathLst>
              <a:path w="742720" h="742720">
                <a:moveTo>
                  <a:pt x="0" y="0"/>
                </a:moveTo>
                <a:lnTo>
                  <a:pt x="742720" y="0"/>
                </a:lnTo>
                <a:lnTo>
                  <a:pt x="742720" y="742720"/>
                </a:lnTo>
                <a:lnTo>
                  <a:pt x="0" y="7427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30" name="Freeform 30"/>
          <p:cNvSpPr/>
          <p:nvPr/>
        </p:nvSpPr>
        <p:spPr>
          <a:xfrm>
            <a:off x="3462763" y="2968597"/>
            <a:ext cx="363128" cy="363128"/>
          </a:xfrm>
          <a:custGeom>
            <a:avLst/>
            <a:gdLst/>
            <a:ahLst/>
            <a:cxnLst/>
            <a:rect l="l" t="t" r="r" b="b"/>
            <a:pathLst>
              <a:path w="726256" h="726256">
                <a:moveTo>
                  <a:pt x="0" y="0"/>
                </a:moveTo>
                <a:lnTo>
                  <a:pt x="726256" y="0"/>
                </a:lnTo>
                <a:lnTo>
                  <a:pt x="726256" y="726255"/>
                </a:lnTo>
                <a:lnTo>
                  <a:pt x="0" y="7262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31" name="Freeform 31"/>
          <p:cNvSpPr/>
          <p:nvPr/>
        </p:nvSpPr>
        <p:spPr>
          <a:xfrm>
            <a:off x="3442816" y="4147294"/>
            <a:ext cx="403021" cy="403021"/>
          </a:xfrm>
          <a:custGeom>
            <a:avLst/>
            <a:gdLst/>
            <a:ahLst/>
            <a:cxnLst/>
            <a:rect l="l" t="t" r="r" b="b"/>
            <a:pathLst>
              <a:path w="806042" h="806042">
                <a:moveTo>
                  <a:pt x="0" y="0"/>
                </a:moveTo>
                <a:lnTo>
                  <a:pt x="806042" y="0"/>
                </a:lnTo>
                <a:lnTo>
                  <a:pt x="806042" y="806042"/>
                </a:lnTo>
                <a:lnTo>
                  <a:pt x="0" y="8060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32" name="Freeform 32"/>
          <p:cNvSpPr/>
          <p:nvPr/>
        </p:nvSpPr>
        <p:spPr>
          <a:xfrm>
            <a:off x="3464771" y="3567095"/>
            <a:ext cx="381066" cy="381066"/>
          </a:xfrm>
          <a:custGeom>
            <a:avLst/>
            <a:gdLst/>
            <a:ahLst/>
            <a:cxnLst/>
            <a:rect l="l" t="t" r="r" b="b"/>
            <a:pathLst>
              <a:path w="762132" h="762132">
                <a:moveTo>
                  <a:pt x="0" y="0"/>
                </a:moveTo>
                <a:lnTo>
                  <a:pt x="762132" y="0"/>
                </a:lnTo>
                <a:lnTo>
                  <a:pt x="762132" y="762132"/>
                </a:lnTo>
                <a:lnTo>
                  <a:pt x="0" y="7621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33" name="TextBox 33"/>
          <p:cNvSpPr txBox="1"/>
          <p:nvPr/>
        </p:nvSpPr>
        <p:spPr>
          <a:xfrm>
            <a:off x="4043837" y="2471434"/>
            <a:ext cx="76408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530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043837" y="2723244"/>
            <a:ext cx="764080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spc="4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Jobs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043837" y="2988673"/>
            <a:ext cx="83972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$35.2M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048599" y="3226798"/>
            <a:ext cx="839720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spc="4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Wages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039074" y="3533758"/>
            <a:ext cx="83972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$101.6M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043837" y="3771883"/>
            <a:ext cx="1349223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spc="4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Economic Output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026103" y="4150617"/>
            <a:ext cx="783279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59"/>
              </a:lnSpc>
            </a:pPr>
            <a:r>
              <a:rPr lang="en-US" sz="1399" b="1" spc="56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$11M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030545" y="4373376"/>
            <a:ext cx="1222874" cy="152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6"/>
              </a:lnSpc>
            </a:pPr>
            <a:r>
              <a:rPr lang="en-US" sz="932" spc="37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State &amp; Local Taxes</a:t>
            </a:r>
          </a:p>
        </p:txBody>
      </p:sp>
      <p:sp>
        <p:nvSpPr>
          <p:cNvPr id="41" name="Freeform 41"/>
          <p:cNvSpPr/>
          <p:nvPr/>
        </p:nvSpPr>
        <p:spPr>
          <a:xfrm>
            <a:off x="6135208" y="2480097"/>
            <a:ext cx="371360" cy="371360"/>
          </a:xfrm>
          <a:custGeom>
            <a:avLst/>
            <a:gdLst/>
            <a:ahLst/>
            <a:cxnLst/>
            <a:rect l="l" t="t" r="r" b="b"/>
            <a:pathLst>
              <a:path w="742720" h="742720">
                <a:moveTo>
                  <a:pt x="0" y="0"/>
                </a:moveTo>
                <a:lnTo>
                  <a:pt x="742720" y="0"/>
                </a:lnTo>
                <a:lnTo>
                  <a:pt x="742720" y="742720"/>
                </a:lnTo>
                <a:lnTo>
                  <a:pt x="0" y="7427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42" name="Freeform 42"/>
          <p:cNvSpPr/>
          <p:nvPr/>
        </p:nvSpPr>
        <p:spPr>
          <a:xfrm>
            <a:off x="6135208" y="2968597"/>
            <a:ext cx="363128" cy="363128"/>
          </a:xfrm>
          <a:custGeom>
            <a:avLst/>
            <a:gdLst/>
            <a:ahLst/>
            <a:cxnLst/>
            <a:rect l="l" t="t" r="r" b="b"/>
            <a:pathLst>
              <a:path w="726256" h="726256">
                <a:moveTo>
                  <a:pt x="0" y="0"/>
                </a:moveTo>
                <a:lnTo>
                  <a:pt x="726256" y="0"/>
                </a:lnTo>
                <a:lnTo>
                  <a:pt x="726256" y="726255"/>
                </a:lnTo>
                <a:lnTo>
                  <a:pt x="0" y="7262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43" name="Freeform 43"/>
          <p:cNvSpPr/>
          <p:nvPr/>
        </p:nvSpPr>
        <p:spPr>
          <a:xfrm>
            <a:off x="6115262" y="4147294"/>
            <a:ext cx="403021" cy="403021"/>
          </a:xfrm>
          <a:custGeom>
            <a:avLst/>
            <a:gdLst/>
            <a:ahLst/>
            <a:cxnLst/>
            <a:rect l="l" t="t" r="r" b="b"/>
            <a:pathLst>
              <a:path w="806042" h="806042">
                <a:moveTo>
                  <a:pt x="0" y="0"/>
                </a:moveTo>
                <a:lnTo>
                  <a:pt x="806042" y="0"/>
                </a:lnTo>
                <a:lnTo>
                  <a:pt x="806042" y="806042"/>
                </a:lnTo>
                <a:lnTo>
                  <a:pt x="0" y="8060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44" name="Freeform 44"/>
          <p:cNvSpPr/>
          <p:nvPr/>
        </p:nvSpPr>
        <p:spPr>
          <a:xfrm>
            <a:off x="6137217" y="3567095"/>
            <a:ext cx="381066" cy="381066"/>
          </a:xfrm>
          <a:custGeom>
            <a:avLst/>
            <a:gdLst/>
            <a:ahLst/>
            <a:cxnLst/>
            <a:rect l="l" t="t" r="r" b="b"/>
            <a:pathLst>
              <a:path w="762132" h="762132">
                <a:moveTo>
                  <a:pt x="0" y="0"/>
                </a:moveTo>
                <a:lnTo>
                  <a:pt x="762132" y="0"/>
                </a:lnTo>
                <a:lnTo>
                  <a:pt x="762132" y="762132"/>
                </a:lnTo>
                <a:lnTo>
                  <a:pt x="0" y="7621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45" name="TextBox 45"/>
          <p:cNvSpPr txBox="1"/>
          <p:nvPr/>
        </p:nvSpPr>
        <p:spPr>
          <a:xfrm>
            <a:off x="6716282" y="2471434"/>
            <a:ext cx="76408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5.6K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716282" y="2723244"/>
            <a:ext cx="764080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spc="4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Jobs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716282" y="2988673"/>
            <a:ext cx="83972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$371.5M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721045" y="3226798"/>
            <a:ext cx="839720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spc="4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Wages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711520" y="3533758"/>
            <a:ext cx="839720" cy="2457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b="1" spc="60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$1.1B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6716282" y="3771883"/>
            <a:ext cx="1349223" cy="163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000" spc="4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Economic Output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698548" y="4150617"/>
            <a:ext cx="783279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59"/>
              </a:lnSpc>
            </a:pPr>
            <a:r>
              <a:rPr lang="en-US" sz="1399" b="1" spc="56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$119.4M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6702991" y="4373376"/>
            <a:ext cx="1222874" cy="152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06"/>
              </a:lnSpc>
            </a:pPr>
            <a:r>
              <a:rPr lang="en-US" sz="932" spc="37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State &amp; Local Taxes</a:t>
            </a:r>
          </a:p>
        </p:txBody>
      </p:sp>
      <p:sp>
        <p:nvSpPr>
          <p:cNvPr id="53" name="AutoShape 53"/>
          <p:cNvSpPr/>
          <p:nvPr/>
        </p:nvSpPr>
        <p:spPr>
          <a:xfrm flipV="1">
            <a:off x="5900949" y="1691460"/>
            <a:ext cx="0" cy="3058967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54" name="AutoShape 54"/>
          <p:cNvSpPr/>
          <p:nvPr/>
        </p:nvSpPr>
        <p:spPr>
          <a:xfrm flipV="1">
            <a:off x="3202887" y="1691460"/>
            <a:ext cx="0" cy="3058967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143500"/>
            <a:chOff x="0" y="0"/>
            <a:chExt cx="6788620" cy="3813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813449"/>
            </a:xfrm>
            <a:custGeom>
              <a:avLst/>
              <a:gdLst/>
              <a:ahLst/>
              <a:cxnLst/>
              <a:rect l="l" t="t" r="r" b="b"/>
              <a:pathLst>
                <a:path w="6788621" h="3813449">
                  <a:moveTo>
                    <a:pt x="0" y="0"/>
                  </a:moveTo>
                  <a:lnTo>
                    <a:pt x="6788621" y="0"/>
                  </a:lnTo>
                  <a:lnTo>
                    <a:pt x="6788621" y="3813449"/>
                  </a:lnTo>
                  <a:lnTo>
                    <a:pt x="0" y="3813449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83249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880243" cy="4460049"/>
          </a:xfrm>
          <a:custGeom>
            <a:avLst/>
            <a:gdLst/>
            <a:ahLst/>
            <a:cxnLst/>
            <a:rect l="l" t="t" r="r" b="b"/>
            <a:pathLst>
              <a:path w="7760485" h="8920098">
                <a:moveTo>
                  <a:pt x="0" y="0"/>
                </a:moveTo>
                <a:lnTo>
                  <a:pt x="7760485" y="0"/>
                </a:lnTo>
                <a:lnTo>
                  <a:pt x="7760485" y="8920098"/>
                </a:lnTo>
                <a:lnTo>
                  <a:pt x="0" y="8920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Freeform 6"/>
          <p:cNvSpPr/>
          <p:nvPr/>
        </p:nvSpPr>
        <p:spPr>
          <a:xfrm>
            <a:off x="8274984" y="3922515"/>
            <a:ext cx="709332" cy="545366"/>
          </a:xfrm>
          <a:custGeom>
            <a:avLst/>
            <a:gdLst/>
            <a:ahLst/>
            <a:cxnLst/>
            <a:rect l="l" t="t" r="r" b="b"/>
            <a:pathLst>
              <a:path w="1418664" h="1090731">
                <a:moveTo>
                  <a:pt x="0" y="0"/>
                </a:moveTo>
                <a:lnTo>
                  <a:pt x="1418664" y="0"/>
                </a:lnTo>
                <a:lnTo>
                  <a:pt x="1418664" y="1090731"/>
                </a:lnTo>
                <a:lnTo>
                  <a:pt x="0" y="10907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7" name="Group 7"/>
          <p:cNvGrpSpPr/>
          <p:nvPr/>
        </p:nvGrpSpPr>
        <p:grpSpPr>
          <a:xfrm>
            <a:off x="4765720" y="524440"/>
            <a:ext cx="4732745" cy="4094620"/>
            <a:chOff x="0" y="0"/>
            <a:chExt cx="873785" cy="75597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73785" cy="755971"/>
            </a:xfrm>
            <a:custGeom>
              <a:avLst/>
              <a:gdLst/>
              <a:ahLst/>
              <a:cxnLst/>
              <a:rect l="l" t="t" r="r" b="b"/>
              <a:pathLst>
                <a:path w="873785" h="755971">
                  <a:moveTo>
                    <a:pt x="16358" y="0"/>
                  </a:moveTo>
                  <a:lnTo>
                    <a:pt x="857427" y="0"/>
                  </a:lnTo>
                  <a:cubicBezTo>
                    <a:pt x="866461" y="0"/>
                    <a:pt x="873785" y="7324"/>
                    <a:pt x="873785" y="16358"/>
                  </a:cubicBezTo>
                  <a:lnTo>
                    <a:pt x="873785" y="739613"/>
                  </a:lnTo>
                  <a:cubicBezTo>
                    <a:pt x="873785" y="748647"/>
                    <a:pt x="866461" y="755971"/>
                    <a:pt x="857427" y="755971"/>
                  </a:cubicBezTo>
                  <a:lnTo>
                    <a:pt x="16358" y="755971"/>
                  </a:lnTo>
                  <a:cubicBezTo>
                    <a:pt x="7324" y="755971"/>
                    <a:pt x="0" y="748647"/>
                    <a:pt x="0" y="739613"/>
                  </a:cubicBezTo>
                  <a:lnTo>
                    <a:pt x="0" y="16358"/>
                  </a:lnTo>
                  <a:cubicBezTo>
                    <a:pt x="0" y="7324"/>
                    <a:pt x="7324" y="0"/>
                    <a:pt x="16358" y="0"/>
                  </a:cubicBezTo>
                  <a:close/>
                </a:path>
              </a:pathLst>
            </a:custGeom>
            <a:blipFill>
              <a:blip r:embed="rId5"/>
              <a:stretch>
                <a:fillRect l="-8445" r="-21410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14350" y="1245286"/>
            <a:ext cx="4057650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74"/>
              </a:lnSpc>
            </a:pPr>
            <a:r>
              <a:rPr lang="en-US" sz="528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ENVIRONMENTAL BENEFITS &amp; PHYSICAL HEALTH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4350" y="832893"/>
            <a:ext cx="3919687" cy="292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95"/>
              </a:lnSpc>
            </a:pPr>
            <a:r>
              <a:rPr lang="en-US" sz="1782" b="1" spc="71">
                <a:solidFill>
                  <a:srgbClr val="FBB042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LaBella Associates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Healthy and Productive Guide to Virtual Meetings"/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0" b="17667"/>
          <a:stretch/>
        </p:blipFill>
        <p:spPr bwMode="auto">
          <a:xfrm>
            <a:off x="0" y="-187031"/>
            <a:ext cx="9473961" cy="485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" y="3331029"/>
            <a:ext cx="9170867" cy="18124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59FA35-09C0-644E-9847-818945CC8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3413278"/>
            <a:ext cx="3766337" cy="1132448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700">
                <a:solidFill>
                  <a:schemeClr val="tx2"/>
                </a:solidFill>
              </a:rPr>
              <a:t>Hybrid Meeting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EC29B-5301-3A43-A8BA-4B86F42C5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836" y="3413278"/>
            <a:ext cx="5643125" cy="1730215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r>
              <a:rPr lang="en-US" sz="1200">
                <a:solidFill>
                  <a:schemeClr val="tx2"/>
                </a:solidFill>
              </a:rPr>
              <a:t>Mute your microphone </a:t>
            </a:r>
          </a:p>
          <a:p>
            <a:r>
              <a:rPr lang="en-US" sz="1200">
                <a:solidFill>
                  <a:schemeClr val="tx2"/>
                </a:solidFill>
              </a:rPr>
              <a:t>You can choose to use just the phone function </a:t>
            </a:r>
          </a:p>
          <a:p>
            <a:r>
              <a:rPr lang="en-US" sz="1200">
                <a:solidFill>
                  <a:schemeClr val="tx2"/>
                </a:solidFill>
              </a:rPr>
              <a:t>You can choose to turn your camera off if you want</a:t>
            </a:r>
          </a:p>
          <a:p>
            <a:r>
              <a:rPr lang="en-US" sz="1200">
                <a:solidFill>
                  <a:schemeClr val="tx2"/>
                </a:solidFill>
              </a:rPr>
              <a:t>Use Zoom’s chat function or “raise hand” if you have a question during the presentation </a:t>
            </a:r>
          </a:p>
          <a:p>
            <a:r>
              <a:rPr lang="en-US" sz="1200">
                <a:solidFill>
                  <a:schemeClr val="tx2"/>
                </a:solidFill>
              </a:rPr>
              <a:t>This meeting will be streamed to YouTube</a:t>
            </a:r>
          </a:p>
        </p:txBody>
      </p:sp>
    </p:spTree>
    <p:extLst>
      <p:ext uri="{BB962C8B-B14F-4D97-AF65-F5344CB8AC3E}">
        <p14:creationId xmlns:p14="http://schemas.microsoft.com/office/powerpoint/2010/main" val="2037641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78" y="-125277"/>
            <a:ext cx="9568147" cy="5558341"/>
            <a:chOff x="0" y="0"/>
            <a:chExt cx="5040011" cy="29278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40011" cy="2927850"/>
            </a:xfrm>
            <a:custGeom>
              <a:avLst/>
              <a:gdLst/>
              <a:ahLst/>
              <a:cxnLst/>
              <a:rect l="l" t="t" r="r" b="b"/>
              <a:pathLst>
                <a:path w="5040011" h="2927850">
                  <a:moveTo>
                    <a:pt x="10519" y="0"/>
                  </a:moveTo>
                  <a:lnTo>
                    <a:pt x="5029493" y="0"/>
                  </a:lnTo>
                  <a:cubicBezTo>
                    <a:pt x="5035302" y="0"/>
                    <a:pt x="5040011" y="4709"/>
                    <a:pt x="5040011" y="10519"/>
                  </a:cubicBezTo>
                  <a:lnTo>
                    <a:pt x="5040011" y="2917331"/>
                  </a:lnTo>
                  <a:cubicBezTo>
                    <a:pt x="5040011" y="2923141"/>
                    <a:pt x="5035302" y="2927850"/>
                    <a:pt x="5029493" y="2927850"/>
                  </a:cubicBezTo>
                  <a:lnTo>
                    <a:pt x="10519" y="2927850"/>
                  </a:lnTo>
                  <a:cubicBezTo>
                    <a:pt x="4709" y="2927850"/>
                    <a:pt x="0" y="2923141"/>
                    <a:pt x="0" y="2917331"/>
                  </a:cubicBezTo>
                  <a:lnTo>
                    <a:pt x="0" y="10519"/>
                  </a:lnTo>
                  <a:cubicBezTo>
                    <a:pt x="0" y="4709"/>
                    <a:pt x="4709" y="0"/>
                    <a:pt x="10519" y="0"/>
                  </a:cubicBezTo>
                  <a:close/>
                </a:path>
              </a:pathLst>
            </a:custGeom>
            <a:solidFill>
              <a:srgbClr val="E5ECE8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40011" cy="2965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4350" y="2758669"/>
            <a:ext cx="8108265" cy="1870481"/>
            <a:chOff x="0" y="0"/>
            <a:chExt cx="6011558" cy="138679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011559" cy="1386796"/>
            </a:xfrm>
            <a:custGeom>
              <a:avLst/>
              <a:gdLst/>
              <a:ahLst/>
              <a:cxnLst/>
              <a:rect l="l" t="t" r="r" b="b"/>
              <a:pathLst>
                <a:path w="6011559" h="1386796">
                  <a:moveTo>
                    <a:pt x="0" y="0"/>
                  </a:moveTo>
                  <a:lnTo>
                    <a:pt x="6011559" y="0"/>
                  </a:lnTo>
                  <a:lnTo>
                    <a:pt x="6011559" y="1386796"/>
                  </a:lnTo>
                  <a:lnTo>
                    <a:pt x="0" y="1386796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6011558" cy="1405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8" name="Freeform 8"/>
          <p:cNvSpPr/>
          <p:nvPr/>
        </p:nvSpPr>
        <p:spPr>
          <a:xfrm rot="5400000" flipV="1">
            <a:off x="3832886" y="-160580"/>
            <a:ext cx="1870481" cy="7708978"/>
          </a:xfrm>
          <a:custGeom>
            <a:avLst/>
            <a:gdLst/>
            <a:ahLst/>
            <a:cxnLst/>
            <a:rect l="l" t="t" r="r" b="b"/>
            <a:pathLst>
              <a:path w="3740962" h="15417955">
                <a:moveTo>
                  <a:pt x="0" y="15417955"/>
                </a:moveTo>
                <a:lnTo>
                  <a:pt x="3740963" y="15417955"/>
                </a:lnTo>
                <a:lnTo>
                  <a:pt x="3740963" y="0"/>
                </a:lnTo>
                <a:lnTo>
                  <a:pt x="0" y="0"/>
                </a:lnTo>
                <a:lnTo>
                  <a:pt x="0" y="15417955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87842" t="-238" r="-75168" b="-1002"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9" name="AutoShape 9"/>
          <p:cNvSpPr/>
          <p:nvPr/>
        </p:nvSpPr>
        <p:spPr>
          <a:xfrm flipV="1">
            <a:off x="5900949" y="2758669"/>
            <a:ext cx="0" cy="1870481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10" name="AutoShape 10"/>
          <p:cNvSpPr/>
          <p:nvPr/>
        </p:nvSpPr>
        <p:spPr>
          <a:xfrm flipV="1">
            <a:off x="3202887" y="2758669"/>
            <a:ext cx="0" cy="1870481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grpSp>
        <p:nvGrpSpPr>
          <p:cNvPr id="11" name="Group 11"/>
          <p:cNvGrpSpPr/>
          <p:nvPr/>
        </p:nvGrpSpPr>
        <p:grpSpPr>
          <a:xfrm>
            <a:off x="4289612" y="514350"/>
            <a:ext cx="4333003" cy="2012548"/>
            <a:chOff x="0" y="0"/>
            <a:chExt cx="973856" cy="45232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3856" cy="452326"/>
            </a:xfrm>
            <a:custGeom>
              <a:avLst/>
              <a:gdLst/>
              <a:ahLst/>
              <a:cxnLst/>
              <a:rect l="l" t="t" r="r" b="b"/>
              <a:pathLst>
                <a:path w="973856" h="452326">
                  <a:moveTo>
                    <a:pt x="17867" y="0"/>
                  </a:moveTo>
                  <a:lnTo>
                    <a:pt x="955989" y="0"/>
                  </a:lnTo>
                  <a:cubicBezTo>
                    <a:pt x="965856" y="0"/>
                    <a:pt x="973856" y="7999"/>
                    <a:pt x="973856" y="17867"/>
                  </a:cubicBezTo>
                  <a:lnTo>
                    <a:pt x="973856" y="434459"/>
                  </a:lnTo>
                  <a:cubicBezTo>
                    <a:pt x="973856" y="439198"/>
                    <a:pt x="971973" y="443742"/>
                    <a:pt x="968623" y="447093"/>
                  </a:cubicBezTo>
                  <a:cubicBezTo>
                    <a:pt x="965272" y="450444"/>
                    <a:pt x="960727" y="452326"/>
                    <a:pt x="955989" y="452326"/>
                  </a:cubicBezTo>
                  <a:lnTo>
                    <a:pt x="17867" y="452326"/>
                  </a:lnTo>
                  <a:cubicBezTo>
                    <a:pt x="13129" y="452326"/>
                    <a:pt x="8584" y="450444"/>
                    <a:pt x="5233" y="447093"/>
                  </a:cubicBezTo>
                  <a:cubicBezTo>
                    <a:pt x="1882" y="443742"/>
                    <a:pt x="0" y="439198"/>
                    <a:pt x="0" y="434459"/>
                  </a:cubicBezTo>
                  <a:lnTo>
                    <a:pt x="0" y="17867"/>
                  </a:lnTo>
                  <a:cubicBezTo>
                    <a:pt x="0" y="13129"/>
                    <a:pt x="1882" y="8584"/>
                    <a:pt x="5233" y="5233"/>
                  </a:cubicBezTo>
                  <a:cubicBezTo>
                    <a:pt x="8584" y="1882"/>
                    <a:pt x="13129" y="0"/>
                    <a:pt x="17867" y="0"/>
                  </a:cubicBezTo>
                  <a:close/>
                </a:path>
              </a:pathLst>
            </a:custGeom>
            <a:blipFill>
              <a:blip r:embed="rId3"/>
              <a:stretch>
                <a:fillRect l="-4826" t="-36799" b="-30737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13" name="Freeform 13"/>
          <p:cNvSpPr/>
          <p:nvPr/>
        </p:nvSpPr>
        <p:spPr>
          <a:xfrm>
            <a:off x="525988" y="384104"/>
            <a:ext cx="444744" cy="444744"/>
          </a:xfrm>
          <a:custGeom>
            <a:avLst/>
            <a:gdLst/>
            <a:ahLst/>
            <a:cxnLst/>
            <a:rect l="l" t="t" r="r" b="b"/>
            <a:pathLst>
              <a:path w="889487" h="889487">
                <a:moveTo>
                  <a:pt x="0" y="0"/>
                </a:moveTo>
                <a:lnTo>
                  <a:pt x="889487" y="0"/>
                </a:lnTo>
                <a:lnTo>
                  <a:pt x="889487" y="889487"/>
                </a:lnTo>
                <a:lnTo>
                  <a:pt x="0" y="889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4" name="TextBox 14"/>
          <p:cNvSpPr txBox="1"/>
          <p:nvPr/>
        </p:nvSpPr>
        <p:spPr>
          <a:xfrm>
            <a:off x="3348547" y="3231693"/>
            <a:ext cx="2446907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70% OF USERS ENGAGE IN OVER 1 HOUR OF EXERCISE PER VISIT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48587" y="3074531"/>
            <a:ext cx="2446907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38% OF USERS DEPEND ON THE TRAIL FOR AT LEAST HALF THEIR WEEKLY EXERCISE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51206" y="3074531"/>
            <a:ext cx="2446907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PHYSICAL ACTIVITY HELPS REDUCE MEDICAL COSTS AND INSURANCE PREMIUMS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14350" y="952672"/>
            <a:ext cx="3386428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2"/>
              </a:lnSpc>
            </a:pPr>
            <a:r>
              <a:rPr lang="en-US" sz="2727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HEALTH BENEFITS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5988" y="1422629"/>
            <a:ext cx="3617511" cy="100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</a:pP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The Empire State Trail turns miles into </a:t>
            </a:r>
            <a:r>
              <a:rPr lang="en-US" sz="1400" b="1" spc="56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$78 million in annual health-related savings</a:t>
            </a: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, by expanding outdoor recreation options and access.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13178" y="-125277"/>
            <a:ext cx="9568147" cy="5558341"/>
            <a:chOff x="0" y="0"/>
            <a:chExt cx="5040011" cy="29278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40011" cy="2927850"/>
            </a:xfrm>
            <a:custGeom>
              <a:avLst/>
              <a:gdLst/>
              <a:ahLst/>
              <a:cxnLst/>
              <a:rect l="l" t="t" r="r" b="b"/>
              <a:pathLst>
                <a:path w="5040011" h="2927850">
                  <a:moveTo>
                    <a:pt x="10519" y="0"/>
                  </a:moveTo>
                  <a:lnTo>
                    <a:pt x="5029493" y="0"/>
                  </a:lnTo>
                  <a:cubicBezTo>
                    <a:pt x="5035302" y="0"/>
                    <a:pt x="5040011" y="4709"/>
                    <a:pt x="5040011" y="10519"/>
                  </a:cubicBezTo>
                  <a:lnTo>
                    <a:pt x="5040011" y="2917331"/>
                  </a:lnTo>
                  <a:cubicBezTo>
                    <a:pt x="5040011" y="2923141"/>
                    <a:pt x="5035302" y="2927850"/>
                    <a:pt x="5029493" y="2927850"/>
                  </a:cubicBezTo>
                  <a:lnTo>
                    <a:pt x="10519" y="2927850"/>
                  </a:lnTo>
                  <a:cubicBezTo>
                    <a:pt x="4709" y="2927850"/>
                    <a:pt x="0" y="2923141"/>
                    <a:pt x="0" y="2917331"/>
                  </a:cubicBezTo>
                  <a:lnTo>
                    <a:pt x="0" y="10519"/>
                  </a:lnTo>
                  <a:cubicBezTo>
                    <a:pt x="0" y="4709"/>
                    <a:pt x="4709" y="0"/>
                    <a:pt x="10519" y="0"/>
                  </a:cubicBezTo>
                  <a:close/>
                </a:path>
              </a:pathLst>
            </a:custGeom>
            <a:solidFill>
              <a:srgbClr val="E5ECE8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40011" cy="2965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354581" y="414200"/>
            <a:ext cx="4333003" cy="2323757"/>
            <a:chOff x="0" y="0"/>
            <a:chExt cx="973856" cy="52227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73856" cy="522271"/>
            </a:xfrm>
            <a:custGeom>
              <a:avLst/>
              <a:gdLst/>
              <a:ahLst/>
              <a:cxnLst/>
              <a:rect l="l" t="t" r="r" b="b"/>
              <a:pathLst>
                <a:path w="973856" h="522271">
                  <a:moveTo>
                    <a:pt x="17867" y="0"/>
                  </a:moveTo>
                  <a:lnTo>
                    <a:pt x="955989" y="0"/>
                  </a:lnTo>
                  <a:cubicBezTo>
                    <a:pt x="965856" y="0"/>
                    <a:pt x="973856" y="7999"/>
                    <a:pt x="973856" y="17867"/>
                  </a:cubicBezTo>
                  <a:lnTo>
                    <a:pt x="973856" y="504404"/>
                  </a:lnTo>
                  <a:cubicBezTo>
                    <a:pt x="973856" y="509143"/>
                    <a:pt x="971973" y="513687"/>
                    <a:pt x="968623" y="517038"/>
                  </a:cubicBezTo>
                  <a:cubicBezTo>
                    <a:pt x="965272" y="520389"/>
                    <a:pt x="960727" y="522271"/>
                    <a:pt x="955989" y="522271"/>
                  </a:cubicBezTo>
                  <a:lnTo>
                    <a:pt x="17867" y="522271"/>
                  </a:lnTo>
                  <a:cubicBezTo>
                    <a:pt x="13129" y="522271"/>
                    <a:pt x="8584" y="520389"/>
                    <a:pt x="5233" y="517038"/>
                  </a:cubicBezTo>
                  <a:cubicBezTo>
                    <a:pt x="1882" y="513687"/>
                    <a:pt x="0" y="509143"/>
                    <a:pt x="0" y="504404"/>
                  </a:cubicBezTo>
                  <a:lnTo>
                    <a:pt x="0" y="17867"/>
                  </a:lnTo>
                  <a:cubicBezTo>
                    <a:pt x="0" y="13129"/>
                    <a:pt x="1882" y="8584"/>
                    <a:pt x="5233" y="5233"/>
                  </a:cubicBezTo>
                  <a:cubicBezTo>
                    <a:pt x="8584" y="1882"/>
                    <a:pt x="13129" y="0"/>
                    <a:pt x="17867" y="0"/>
                  </a:cubicBezTo>
                  <a:close/>
                </a:path>
              </a:pathLst>
            </a:custGeom>
            <a:blipFill>
              <a:blip r:embed="rId2"/>
              <a:stretch>
                <a:fillRect t="-19924" b="-19924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17868" y="2977572"/>
            <a:ext cx="8108265" cy="1651578"/>
            <a:chOff x="0" y="0"/>
            <a:chExt cx="6011558" cy="12244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011559" cy="1224498"/>
            </a:xfrm>
            <a:custGeom>
              <a:avLst/>
              <a:gdLst/>
              <a:ahLst/>
              <a:cxnLst/>
              <a:rect l="l" t="t" r="r" b="b"/>
              <a:pathLst>
                <a:path w="6011559" h="1224498">
                  <a:moveTo>
                    <a:pt x="0" y="0"/>
                  </a:moveTo>
                  <a:lnTo>
                    <a:pt x="6011559" y="0"/>
                  </a:lnTo>
                  <a:lnTo>
                    <a:pt x="6011559" y="1224498"/>
                  </a:lnTo>
                  <a:lnTo>
                    <a:pt x="0" y="1224498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6011558" cy="1243548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10" name="Freeform 10"/>
          <p:cNvSpPr/>
          <p:nvPr/>
        </p:nvSpPr>
        <p:spPr>
          <a:xfrm rot="5400000" flipV="1">
            <a:off x="4456708" y="448056"/>
            <a:ext cx="1628241" cy="6710610"/>
          </a:xfrm>
          <a:custGeom>
            <a:avLst/>
            <a:gdLst/>
            <a:ahLst/>
            <a:cxnLst/>
            <a:rect l="l" t="t" r="r" b="b"/>
            <a:pathLst>
              <a:path w="3256481" h="13421220">
                <a:moveTo>
                  <a:pt x="0" y="13421220"/>
                </a:moveTo>
                <a:lnTo>
                  <a:pt x="3256481" y="13421220"/>
                </a:lnTo>
                <a:lnTo>
                  <a:pt x="3256481" y="0"/>
                </a:lnTo>
                <a:lnTo>
                  <a:pt x="0" y="0"/>
                </a:lnTo>
                <a:lnTo>
                  <a:pt x="0" y="1342122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87842" t="-238" r="-75168" b="-1002"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1" name="AutoShape 11"/>
          <p:cNvSpPr/>
          <p:nvPr/>
        </p:nvSpPr>
        <p:spPr>
          <a:xfrm flipV="1">
            <a:off x="5904467" y="2977572"/>
            <a:ext cx="0" cy="1651578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12" name="AutoShape 12"/>
          <p:cNvSpPr/>
          <p:nvPr/>
        </p:nvSpPr>
        <p:spPr>
          <a:xfrm flipV="1">
            <a:off x="3206405" y="2977572"/>
            <a:ext cx="0" cy="1651578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13" name="Freeform 13"/>
          <p:cNvSpPr/>
          <p:nvPr/>
        </p:nvSpPr>
        <p:spPr>
          <a:xfrm>
            <a:off x="525988" y="533229"/>
            <a:ext cx="444744" cy="444744"/>
          </a:xfrm>
          <a:custGeom>
            <a:avLst/>
            <a:gdLst/>
            <a:ahLst/>
            <a:cxnLst/>
            <a:rect l="l" t="t" r="r" b="b"/>
            <a:pathLst>
              <a:path w="889487" h="889487">
                <a:moveTo>
                  <a:pt x="0" y="0"/>
                </a:moveTo>
                <a:lnTo>
                  <a:pt x="889487" y="0"/>
                </a:lnTo>
                <a:lnTo>
                  <a:pt x="889487" y="889487"/>
                </a:lnTo>
                <a:lnTo>
                  <a:pt x="0" y="889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4" name="TextBox 14"/>
          <p:cNvSpPr txBox="1"/>
          <p:nvPr/>
        </p:nvSpPr>
        <p:spPr>
          <a:xfrm>
            <a:off x="705958" y="3341145"/>
            <a:ext cx="2446907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$4.3 MILLION METRIC TONS OF CARBON STORED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331983" y="3498307"/>
            <a:ext cx="2446907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78,000 METRIC TONS OF CARBON REMOVED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028292" y="3341145"/>
            <a:ext cx="2446907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REDUCED VEHICLE TRAVEL BY 96 MILLION  MILES EACH YEAR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14350" y="1101797"/>
            <a:ext cx="3386428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2"/>
              </a:lnSpc>
            </a:pPr>
            <a:r>
              <a:rPr lang="en-US" sz="2727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ENVIRONMENTAL BENEFITS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5988" y="1571754"/>
            <a:ext cx="3617511" cy="74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</a:pPr>
            <a:r>
              <a:rPr lang="en-US" sz="1400" spc="56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The Empire State Trail preserves 23,300 acres of off-road land, playing a vital role in climate health.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143500"/>
            <a:chOff x="0" y="0"/>
            <a:chExt cx="6788620" cy="3813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813449"/>
            </a:xfrm>
            <a:custGeom>
              <a:avLst/>
              <a:gdLst/>
              <a:ahLst/>
              <a:cxnLst/>
              <a:rect l="l" t="t" r="r" b="b"/>
              <a:pathLst>
                <a:path w="6788621" h="3813449">
                  <a:moveTo>
                    <a:pt x="0" y="0"/>
                  </a:moveTo>
                  <a:lnTo>
                    <a:pt x="6788621" y="0"/>
                  </a:lnTo>
                  <a:lnTo>
                    <a:pt x="6788621" y="3813449"/>
                  </a:lnTo>
                  <a:lnTo>
                    <a:pt x="0" y="3813449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83249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880243" cy="4460049"/>
          </a:xfrm>
          <a:custGeom>
            <a:avLst/>
            <a:gdLst/>
            <a:ahLst/>
            <a:cxnLst/>
            <a:rect l="l" t="t" r="r" b="b"/>
            <a:pathLst>
              <a:path w="7760485" h="8920098">
                <a:moveTo>
                  <a:pt x="0" y="0"/>
                </a:moveTo>
                <a:lnTo>
                  <a:pt x="7760485" y="0"/>
                </a:lnTo>
                <a:lnTo>
                  <a:pt x="7760485" y="8920098"/>
                </a:lnTo>
                <a:lnTo>
                  <a:pt x="0" y="8920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Freeform 6"/>
          <p:cNvSpPr/>
          <p:nvPr/>
        </p:nvSpPr>
        <p:spPr>
          <a:xfrm>
            <a:off x="8274984" y="3922515"/>
            <a:ext cx="709332" cy="545366"/>
          </a:xfrm>
          <a:custGeom>
            <a:avLst/>
            <a:gdLst/>
            <a:ahLst/>
            <a:cxnLst/>
            <a:rect l="l" t="t" r="r" b="b"/>
            <a:pathLst>
              <a:path w="1418664" h="1090731">
                <a:moveTo>
                  <a:pt x="0" y="0"/>
                </a:moveTo>
                <a:lnTo>
                  <a:pt x="1418664" y="0"/>
                </a:lnTo>
                <a:lnTo>
                  <a:pt x="1418664" y="1090731"/>
                </a:lnTo>
                <a:lnTo>
                  <a:pt x="0" y="10907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7" name="TextBox 7"/>
          <p:cNvSpPr txBox="1"/>
          <p:nvPr/>
        </p:nvSpPr>
        <p:spPr>
          <a:xfrm>
            <a:off x="514350" y="2176823"/>
            <a:ext cx="4879641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74"/>
              </a:lnSpc>
            </a:pPr>
            <a:r>
              <a:rPr lang="en-US" sz="528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PARTNERS </a:t>
            </a:r>
          </a:p>
          <a:p>
            <a:pPr>
              <a:lnSpc>
                <a:spcPts val="5974"/>
              </a:lnSpc>
            </a:pPr>
            <a:r>
              <a:rPr lang="en-US" sz="528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TOOL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880243" y="514350"/>
            <a:ext cx="3875795" cy="4114800"/>
            <a:chOff x="0" y="0"/>
            <a:chExt cx="715570" cy="75969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15570" cy="759697"/>
            </a:xfrm>
            <a:custGeom>
              <a:avLst/>
              <a:gdLst/>
              <a:ahLst/>
              <a:cxnLst/>
              <a:rect l="l" t="t" r="r" b="b"/>
              <a:pathLst>
                <a:path w="715570" h="759697">
                  <a:moveTo>
                    <a:pt x="19975" y="0"/>
                  </a:moveTo>
                  <a:lnTo>
                    <a:pt x="695595" y="0"/>
                  </a:lnTo>
                  <a:cubicBezTo>
                    <a:pt x="700893" y="0"/>
                    <a:pt x="705974" y="2105"/>
                    <a:pt x="709720" y="5851"/>
                  </a:cubicBezTo>
                  <a:cubicBezTo>
                    <a:pt x="713466" y="9597"/>
                    <a:pt x="715570" y="14677"/>
                    <a:pt x="715570" y="19975"/>
                  </a:cubicBezTo>
                  <a:lnTo>
                    <a:pt x="715570" y="739722"/>
                  </a:lnTo>
                  <a:cubicBezTo>
                    <a:pt x="715570" y="750754"/>
                    <a:pt x="706627" y="759697"/>
                    <a:pt x="695595" y="759697"/>
                  </a:cubicBezTo>
                  <a:lnTo>
                    <a:pt x="19975" y="759697"/>
                  </a:lnTo>
                  <a:cubicBezTo>
                    <a:pt x="8943" y="759697"/>
                    <a:pt x="0" y="750754"/>
                    <a:pt x="0" y="739722"/>
                  </a:cubicBezTo>
                  <a:lnTo>
                    <a:pt x="0" y="19975"/>
                  </a:lnTo>
                  <a:cubicBezTo>
                    <a:pt x="0" y="14677"/>
                    <a:pt x="2105" y="9597"/>
                    <a:pt x="5851" y="5851"/>
                  </a:cubicBezTo>
                  <a:cubicBezTo>
                    <a:pt x="9597" y="2105"/>
                    <a:pt x="14677" y="0"/>
                    <a:pt x="19975" y="0"/>
                  </a:cubicBezTo>
                  <a:close/>
                </a:path>
              </a:pathLst>
            </a:custGeom>
            <a:blipFill>
              <a:blip r:embed="rId4"/>
              <a:stretch>
                <a:fillRect l="-3589" r="-9054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14350" y="3773766"/>
            <a:ext cx="3880243" cy="258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40"/>
              </a:lnSpc>
              <a:spcBef>
                <a:spcPct val="0"/>
              </a:spcBef>
            </a:pPr>
            <a:r>
              <a:rPr lang="en-US" sz="1600" b="1" spc="64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COUNTY-LEVEL DATA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00609" y="1205140"/>
            <a:ext cx="6009974" cy="3712283"/>
          </a:xfrm>
          <a:custGeom>
            <a:avLst/>
            <a:gdLst/>
            <a:ahLst/>
            <a:cxnLst/>
            <a:rect l="l" t="t" r="r" b="b"/>
            <a:pathLst>
              <a:path w="12019947" h="7424566">
                <a:moveTo>
                  <a:pt x="0" y="0"/>
                </a:moveTo>
                <a:lnTo>
                  <a:pt x="12019947" y="0"/>
                </a:lnTo>
                <a:lnTo>
                  <a:pt x="12019947" y="7424566"/>
                </a:lnTo>
                <a:lnTo>
                  <a:pt x="0" y="74245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3" name="Freeform 3"/>
          <p:cNvSpPr/>
          <p:nvPr/>
        </p:nvSpPr>
        <p:spPr>
          <a:xfrm>
            <a:off x="87561" y="514350"/>
            <a:ext cx="2800016" cy="4403073"/>
          </a:xfrm>
          <a:custGeom>
            <a:avLst/>
            <a:gdLst/>
            <a:ahLst/>
            <a:cxnLst/>
            <a:rect l="l" t="t" r="r" b="b"/>
            <a:pathLst>
              <a:path w="5600032" h="8806146">
                <a:moveTo>
                  <a:pt x="0" y="0"/>
                </a:moveTo>
                <a:lnTo>
                  <a:pt x="5600032" y="0"/>
                </a:lnTo>
                <a:lnTo>
                  <a:pt x="5600032" y="8806146"/>
                </a:lnTo>
                <a:lnTo>
                  <a:pt x="0" y="88061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451" r="-2253"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4" name="Group 4"/>
          <p:cNvGrpSpPr/>
          <p:nvPr/>
        </p:nvGrpSpPr>
        <p:grpSpPr>
          <a:xfrm>
            <a:off x="3076247" y="299299"/>
            <a:ext cx="5858698" cy="1926985"/>
            <a:chOff x="0" y="57151"/>
            <a:chExt cx="15623194" cy="5138624"/>
          </a:xfrm>
        </p:grpSpPr>
        <p:sp>
          <p:nvSpPr>
            <p:cNvPr id="5" name="TextBox 5"/>
            <p:cNvSpPr txBox="1"/>
            <p:nvPr/>
          </p:nvSpPr>
          <p:spPr>
            <a:xfrm>
              <a:off x="0" y="57151"/>
              <a:ext cx="15623194" cy="1641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784"/>
                </a:lnSpc>
              </a:pPr>
              <a:r>
                <a:rPr lang="en-US" sz="4234">
                  <a:solidFill>
                    <a:srgbClr val="779A0B"/>
                  </a:solidFill>
                  <a:latin typeface="Anton"/>
                  <a:ea typeface="Anton"/>
                  <a:cs typeface="Anton"/>
                  <a:sym typeface="Anton"/>
                </a:rPr>
                <a:t>ALBANY COUNTY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250014"/>
              <a:ext cx="15623194" cy="2945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240"/>
                </a:lnSpc>
              </a:pPr>
              <a:endParaRPr sz="900"/>
            </a:p>
            <a:p>
              <a:pPr algn="r">
                <a:lnSpc>
                  <a:spcPts val="2240"/>
                </a:lnSpc>
              </a:pPr>
              <a:endParaRPr sz="900"/>
            </a:p>
            <a:p>
              <a:pPr algn="r">
                <a:lnSpc>
                  <a:spcPts val="2240"/>
                </a:lnSpc>
              </a:pPr>
              <a:r>
                <a:rPr lang="en-US" sz="1600" b="1" spc="64">
                  <a:solidFill>
                    <a:srgbClr val="000000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 </a:t>
              </a:r>
            </a:p>
            <a:p>
              <a:pPr algn="r">
                <a:lnSpc>
                  <a:spcPts val="2240"/>
                </a:lnSpc>
              </a:pPr>
              <a:endParaRPr lang="en-US" sz="1600" b="1" spc="64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00653" y="1115762"/>
            <a:ext cx="6009974" cy="3712283"/>
          </a:xfrm>
          <a:custGeom>
            <a:avLst/>
            <a:gdLst/>
            <a:ahLst/>
            <a:cxnLst/>
            <a:rect l="l" t="t" r="r" b="b"/>
            <a:pathLst>
              <a:path w="12019947" h="7424566">
                <a:moveTo>
                  <a:pt x="0" y="0"/>
                </a:moveTo>
                <a:lnTo>
                  <a:pt x="12019947" y="0"/>
                </a:lnTo>
                <a:lnTo>
                  <a:pt x="12019947" y="7424566"/>
                </a:lnTo>
                <a:lnTo>
                  <a:pt x="0" y="74245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" r="-9"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3" name="Freeform 3"/>
          <p:cNvSpPr/>
          <p:nvPr/>
        </p:nvSpPr>
        <p:spPr>
          <a:xfrm>
            <a:off x="87561" y="454884"/>
            <a:ext cx="2832346" cy="4462539"/>
          </a:xfrm>
          <a:custGeom>
            <a:avLst/>
            <a:gdLst/>
            <a:ahLst/>
            <a:cxnLst/>
            <a:rect l="l" t="t" r="r" b="b"/>
            <a:pathLst>
              <a:path w="5664692" h="8925078">
                <a:moveTo>
                  <a:pt x="0" y="0"/>
                </a:moveTo>
                <a:lnTo>
                  <a:pt x="5664692" y="0"/>
                </a:lnTo>
                <a:lnTo>
                  <a:pt x="5664692" y="8925078"/>
                </a:lnTo>
                <a:lnTo>
                  <a:pt x="0" y="8925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47" r="-847"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4" name="Group 4"/>
          <p:cNvGrpSpPr/>
          <p:nvPr/>
        </p:nvGrpSpPr>
        <p:grpSpPr>
          <a:xfrm>
            <a:off x="3076247" y="299299"/>
            <a:ext cx="5858698" cy="1926985"/>
            <a:chOff x="0" y="57151"/>
            <a:chExt cx="15623194" cy="5138624"/>
          </a:xfrm>
        </p:grpSpPr>
        <p:sp>
          <p:nvSpPr>
            <p:cNvPr id="5" name="TextBox 5"/>
            <p:cNvSpPr txBox="1"/>
            <p:nvPr/>
          </p:nvSpPr>
          <p:spPr>
            <a:xfrm>
              <a:off x="0" y="57151"/>
              <a:ext cx="15623194" cy="1641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784"/>
                </a:lnSpc>
              </a:pPr>
              <a:r>
                <a:rPr lang="en-US" sz="4234">
                  <a:solidFill>
                    <a:srgbClr val="779A0B"/>
                  </a:solidFill>
                  <a:latin typeface="Anton"/>
                  <a:ea typeface="Anton"/>
                  <a:cs typeface="Anton"/>
                  <a:sym typeface="Anton"/>
                </a:rPr>
                <a:t>SCHENECTADY COUNTY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250014"/>
              <a:ext cx="15623194" cy="2945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240"/>
                </a:lnSpc>
              </a:pPr>
              <a:endParaRPr sz="900"/>
            </a:p>
            <a:p>
              <a:pPr algn="r">
                <a:lnSpc>
                  <a:spcPts val="2240"/>
                </a:lnSpc>
              </a:pPr>
              <a:endParaRPr sz="900"/>
            </a:p>
            <a:p>
              <a:pPr algn="r">
                <a:lnSpc>
                  <a:spcPts val="2240"/>
                </a:lnSpc>
              </a:pPr>
              <a:r>
                <a:rPr lang="en-US" sz="1600" b="1" spc="64">
                  <a:solidFill>
                    <a:srgbClr val="000000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 </a:t>
              </a:r>
            </a:p>
            <a:p>
              <a:pPr algn="r">
                <a:lnSpc>
                  <a:spcPts val="2240"/>
                </a:lnSpc>
              </a:pPr>
              <a:endParaRPr lang="en-US" sz="1600" b="1" spc="64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00653" y="1115762"/>
            <a:ext cx="6009974" cy="3712283"/>
          </a:xfrm>
          <a:custGeom>
            <a:avLst/>
            <a:gdLst/>
            <a:ahLst/>
            <a:cxnLst/>
            <a:rect l="l" t="t" r="r" b="b"/>
            <a:pathLst>
              <a:path w="12019947" h="7424566">
                <a:moveTo>
                  <a:pt x="0" y="0"/>
                </a:moveTo>
                <a:lnTo>
                  <a:pt x="12019947" y="0"/>
                </a:lnTo>
                <a:lnTo>
                  <a:pt x="12019947" y="7424566"/>
                </a:lnTo>
                <a:lnTo>
                  <a:pt x="0" y="74245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7" r="-107"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3" name="Freeform 3"/>
          <p:cNvSpPr/>
          <p:nvPr/>
        </p:nvSpPr>
        <p:spPr>
          <a:xfrm>
            <a:off x="87561" y="454884"/>
            <a:ext cx="2832346" cy="4462539"/>
          </a:xfrm>
          <a:custGeom>
            <a:avLst/>
            <a:gdLst/>
            <a:ahLst/>
            <a:cxnLst/>
            <a:rect l="l" t="t" r="r" b="b"/>
            <a:pathLst>
              <a:path w="5664692" h="8925078">
                <a:moveTo>
                  <a:pt x="0" y="0"/>
                </a:moveTo>
                <a:lnTo>
                  <a:pt x="5664692" y="0"/>
                </a:lnTo>
                <a:lnTo>
                  <a:pt x="5664692" y="8925078"/>
                </a:lnTo>
                <a:lnTo>
                  <a:pt x="0" y="8925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1" r="-561"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4" name="Group 4"/>
          <p:cNvGrpSpPr/>
          <p:nvPr/>
        </p:nvGrpSpPr>
        <p:grpSpPr>
          <a:xfrm>
            <a:off x="3076247" y="299299"/>
            <a:ext cx="5858698" cy="1926985"/>
            <a:chOff x="0" y="57151"/>
            <a:chExt cx="15623194" cy="5138624"/>
          </a:xfrm>
        </p:grpSpPr>
        <p:sp>
          <p:nvSpPr>
            <p:cNvPr id="5" name="TextBox 5"/>
            <p:cNvSpPr txBox="1"/>
            <p:nvPr/>
          </p:nvSpPr>
          <p:spPr>
            <a:xfrm>
              <a:off x="0" y="57151"/>
              <a:ext cx="15623194" cy="1641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784"/>
                </a:lnSpc>
              </a:pPr>
              <a:r>
                <a:rPr lang="en-US" sz="4234">
                  <a:solidFill>
                    <a:srgbClr val="779A0B"/>
                  </a:solidFill>
                  <a:latin typeface="Anton"/>
                  <a:ea typeface="Anton"/>
                  <a:cs typeface="Anton"/>
                  <a:sym typeface="Anton"/>
                </a:rPr>
                <a:t>RENSSELAER COUNTY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250014"/>
              <a:ext cx="15623194" cy="2945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240"/>
                </a:lnSpc>
              </a:pPr>
              <a:endParaRPr sz="900"/>
            </a:p>
            <a:p>
              <a:pPr algn="r">
                <a:lnSpc>
                  <a:spcPts val="2240"/>
                </a:lnSpc>
              </a:pPr>
              <a:endParaRPr sz="900"/>
            </a:p>
            <a:p>
              <a:pPr algn="r">
                <a:lnSpc>
                  <a:spcPts val="2240"/>
                </a:lnSpc>
              </a:pPr>
              <a:r>
                <a:rPr lang="en-US" sz="1600" b="1" spc="64">
                  <a:solidFill>
                    <a:srgbClr val="000000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 </a:t>
              </a:r>
            </a:p>
            <a:p>
              <a:pPr algn="r">
                <a:lnSpc>
                  <a:spcPts val="2240"/>
                </a:lnSpc>
              </a:pPr>
              <a:endParaRPr lang="en-US" sz="1600" b="1" spc="64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00653" y="1115762"/>
            <a:ext cx="6009974" cy="3712283"/>
          </a:xfrm>
          <a:custGeom>
            <a:avLst/>
            <a:gdLst/>
            <a:ahLst/>
            <a:cxnLst/>
            <a:rect l="l" t="t" r="r" b="b"/>
            <a:pathLst>
              <a:path w="12019947" h="7424566">
                <a:moveTo>
                  <a:pt x="0" y="0"/>
                </a:moveTo>
                <a:lnTo>
                  <a:pt x="12019947" y="0"/>
                </a:lnTo>
                <a:lnTo>
                  <a:pt x="12019947" y="7424566"/>
                </a:lnTo>
                <a:lnTo>
                  <a:pt x="0" y="74245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87" b="-187"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3" name="Freeform 3"/>
          <p:cNvSpPr/>
          <p:nvPr/>
        </p:nvSpPr>
        <p:spPr>
          <a:xfrm>
            <a:off x="87561" y="454884"/>
            <a:ext cx="2832346" cy="4462539"/>
          </a:xfrm>
          <a:custGeom>
            <a:avLst/>
            <a:gdLst/>
            <a:ahLst/>
            <a:cxnLst/>
            <a:rect l="l" t="t" r="r" b="b"/>
            <a:pathLst>
              <a:path w="5664692" h="8925078">
                <a:moveTo>
                  <a:pt x="0" y="0"/>
                </a:moveTo>
                <a:lnTo>
                  <a:pt x="5664692" y="0"/>
                </a:lnTo>
                <a:lnTo>
                  <a:pt x="5664692" y="8925078"/>
                </a:lnTo>
                <a:lnTo>
                  <a:pt x="0" y="89250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1" b="-11"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4" name="Group 4"/>
          <p:cNvGrpSpPr/>
          <p:nvPr/>
        </p:nvGrpSpPr>
        <p:grpSpPr>
          <a:xfrm>
            <a:off x="3076247" y="299299"/>
            <a:ext cx="5858698" cy="1926985"/>
            <a:chOff x="0" y="57151"/>
            <a:chExt cx="15623194" cy="5138624"/>
          </a:xfrm>
        </p:grpSpPr>
        <p:sp>
          <p:nvSpPr>
            <p:cNvPr id="5" name="TextBox 5"/>
            <p:cNvSpPr txBox="1"/>
            <p:nvPr/>
          </p:nvSpPr>
          <p:spPr>
            <a:xfrm>
              <a:off x="0" y="57151"/>
              <a:ext cx="15623194" cy="1641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784"/>
                </a:lnSpc>
              </a:pPr>
              <a:r>
                <a:rPr lang="en-US" sz="4234">
                  <a:solidFill>
                    <a:srgbClr val="779A0B"/>
                  </a:solidFill>
                  <a:latin typeface="Anton"/>
                  <a:ea typeface="Anton"/>
                  <a:cs typeface="Anton"/>
                  <a:sym typeface="Anton"/>
                </a:rPr>
                <a:t>SARATOGA COUNTY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250014"/>
              <a:ext cx="15623194" cy="29457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240"/>
                </a:lnSpc>
              </a:pPr>
              <a:endParaRPr sz="900"/>
            </a:p>
            <a:p>
              <a:pPr algn="r">
                <a:lnSpc>
                  <a:spcPts val="2240"/>
                </a:lnSpc>
              </a:pPr>
              <a:endParaRPr sz="900"/>
            </a:p>
            <a:p>
              <a:pPr algn="r">
                <a:lnSpc>
                  <a:spcPts val="2240"/>
                </a:lnSpc>
              </a:pPr>
              <a:r>
                <a:rPr lang="en-US" sz="1600" b="1" spc="64">
                  <a:solidFill>
                    <a:srgbClr val="000000"/>
                  </a:solidFill>
                  <a:latin typeface="Proxima Nova Bold"/>
                  <a:ea typeface="Proxima Nova Bold"/>
                  <a:cs typeface="Proxima Nova Bold"/>
                  <a:sym typeface="Proxima Nova Bold"/>
                </a:rPr>
                <a:t> </a:t>
              </a:r>
            </a:p>
            <a:p>
              <a:pPr algn="r">
                <a:lnSpc>
                  <a:spcPts val="2240"/>
                </a:lnSpc>
              </a:pPr>
              <a:endParaRPr lang="en-US" sz="1600" b="1" spc="64">
                <a:solidFill>
                  <a:srgbClr val="000000"/>
                </a:solidFill>
                <a:latin typeface="Proxima Nova Bold"/>
                <a:ea typeface="Proxima Nova Bold"/>
                <a:cs typeface="Proxima Nova Bold"/>
                <a:sym typeface="Proxima Nova Bold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44000" cy="5143500"/>
            <a:chOff x="0" y="0"/>
            <a:chExt cx="1688215" cy="9496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88215" cy="949621"/>
            </a:xfrm>
            <a:custGeom>
              <a:avLst/>
              <a:gdLst/>
              <a:ahLst/>
              <a:cxnLst/>
              <a:rect l="l" t="t" r="r" b="b"/>
              <a:pathLst>
                <a:path w="1688215" h="949621">
                  <a:moveTo>
                    <a:pt x="0" y="0"/>
                  </a:moveTo>
                  <a:lnTo>
                    <a:pt x="1688215" y="0"/>
                  </a:lnTo>
                  <a:lnTo>
                    <a:pt x="1688215" y="949621"/>
                  </a:lnTo>
                  <a:lnTo>
                    <a:pt x="0" y="949621"/>
                  </a:lnTo>
                  <a:close/>
                </a:path>
              </a:pathLst>
            </a:custGeom>
            <a:blipFill>
              <a:blip r:embed="rId2"/>
              <a:stretch>
                <a:fillRect t="-16666" b="-16666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12008" y="1266073"/>
            <a:ext cx="2341537" cy="2606434"/>
            <a:chOff x="0" y="0"/>
            <a:chExt cx="1281257" cy="142620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81257" cy="1426205"/>
            </a:xfrm>
            <a:custGeom>
              <a:avLst/>
              <a:gdLst/>
              <a:ahLst/>
              <a:cxnLst/>
              <a:rect l="l" t="t" r="r" b="b"/>
              <a:pathLst>
                <a:path w="1281257" h="1426205">
                  <a:moveTo>
                    <a:pt x="0" y="0"/>
                  </a:moveTo>
                  <a:lnTo>
                    <a:pt x="1281257" y="0"/>
                  </a:lnTo>
                  <a:lnTo>
                    <a:pt x="1281257" y="1426205"/>
                  </a:lnTo>
                  <a:lnTo>
                    <a:pt x="0" y="1426205"/>
                  </a:lnTo>
                  <a:close/>
                </a:path>
              </a:pathLst>
            </a:custGeom>
            <a:solidFill>
              <a:srgbClr val="194D2C">
                <a:alpha val="74902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1281257" cy="1435730"/>
            </a:xfrm>
            <a:prstGeom prst="rect">
              <a:avLst/>
            </a:prstGeom>
          </p:spPr>
          <p:txBody>
            <a:bodyPr lIns="15954" tIns="15954" rIns="15954" bIns="15954" rtlCol="0" anchor="ctr"/>
            <a:lstStyle/>
            <a:p>
              <a:pPr algn="ctr">
                <a:lnSpc>
                  <a:spcPts val="163"/>
                </a:lnSpc>
                <a:spcBef>
                  <a:spcPct val="0"/>
                </a:spcBef>
              </a:pPr>
              <a:endParaRPr sz="9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398890" y="1266073"/>
            <a:ext cx="2341537" cy="2606434"/>
            <a:chOff x="0" y="0"/>
            <a:chExt cx="1281257" cy="142620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81257" cy="1426205"/>
            </a:xfrm>
            <a:custGeom>
              <a:avLst/>
              <a:gdLst/>
              <a:ahLst/>
              <a:cxnLst/>
              <a:rect l="l" t="t" r="r" b="b"/>
              <a:pathLst>
                <a:path w="1281257" h="1426205">
                  <a:moveTo>
                    <a:pt x="0" y="0"/>
                  </a:moveTo>
                  <a:lnTo>
                    <a:pt x="1281257" y="0"/>
                  </a:lnTo>
                  <a:lnTo>
                    <a:pt x="1281257" y="1426205"/>
                  </a:lnTo>
                  <a:lnTo>
                    <a:pt x="0" y="1426205"/>
                  </a:lnTo>
                  <a:close/>
                </a:path>
              </a:pathLst>
            </a:custGeom>
            <a:solidFill>
              <a:srgbClr val="194D2C">
                <a:alpha val="74902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1281257" cy="1435730"/>
            </a:xfrm>
            <a:prstGeom prst="rect">
              <a:avLst/>
            </a:prstGeom>
          </p:spPr>
          <p:txBody>
            <a:bodyPr lIns="15954" tIns="15954" rIns="15954" bIns="15954" rtlCol="0" anchor="ctr"/>
            <a:lstStyle/>
            <a:p>
              <a:pPr algn="ctr">
                <a:lnSpc>
                  <a:spcPts val="163"/>
                </a:lnSpc>
                <a:spcBef>
                  <a:spcPct val="0"/>
                </a:spcBef>
              </a:pPr>
              <a:endParaRPr sz="9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288114" y="1266073"/>
            <a:ext cx="2341537" cy="2606434"/>
            <a:chOff x="0" y="0"/>
            <a:chExt cx="1281257" cy="142620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81257" cy="1426205"/>
            </a:xfrm>
            <a:custGeom>
              <a:avLst/>
              <a:gdLst/>
              <a:ahLst/>
              <a:cxnLst/>
              <a:rect l="l" t="t" r="r" b="b"/>
              <a:pathLst>
                <a:path w="1281257" h="1426205">
                  <a:moveTo>
                    <a:pt x="0" y="0"/>
                  </a:moveTo>
                  <a:lnTo>
                    <a:pt x="1281257" y="0"/>
                  </a:lnTo>
                  <a:lnTo>
                    <a:pt x="1281257" y="1426205"/>
                  </a:lnTo>
                  <a:lnTo>
                    <a:pt x="0" y="1426205"/>
                  </a:lnTo>
                  <a:close/>
                </a:path>
              </a:pathLst>
            </a:custGeom>
            <a:solidFill>
              <a:srgbClr val="194D2C">
                <a:alpha val="74902"/>
              </a:srgbClr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9525"/>
              <a:ext cx="1281257" cy="1435730"/>
            </a:xfrm>
            <a:prstGeom prst="rect">
              <a:avLst/>
            </a:prstGeom>
          </p:spPr>
          <p:txBody>
            <a:bodyPr lIns="15954" tIns="15954" rIns="15954" bIns="15954" rtlCol="0" anchor="ctr"/>
            <a:lstStyle/>
            <a:p>
              <a:pPr algn="ctr">
                <a:lnSpc>
                  <a:spcPts val="163"/>
                </a:lnSpc>
                <a:spcBef>
                  <a:spcPct val="0"/>
                </a:spcBef>
              </a:pPr>
              <a:endParaRPr sz="900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88966" y="1585886"/>
            <a:ext cx="1989963" cy="200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7"/>
              </a:lnSpc>
            </a:pPr>
            <a:r>
              <a:rPr lang="en-US" sz="262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GOOD FOR ECONOMY,  HEALTH, OUR COMMUNITIES AND THE ENVIRONMENT.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505785" y="1585886"/>
            <a:ext cx="2099878" cy="200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7"/>
              </a:lnSpc>
            </a:pPr>
            <a:r>
              <a:rPr lang="en-US" sz="262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EVERY DOLLAR INVESTED IN THE TRAIL RETURNED OVER $5 IN ECONOMIC OUTPUT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65072" y="1585886"/>
            <a:ext cx="1989963" cy="200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7"/>
              </a:lnSpc>
            </a:pPr>
            <a:r>
              <a:rPr lang="en-US" sz="262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THE MORE WE INVEST IN OFF-ROAD TRAILS, THE MORE BENEFITS WE CREATE.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143500"/>
            <a:chOff x="0" y="0"/>
            <a:chExt cx="6788620" cy="3813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813449"/>
            </a:xfrm>
            <a:custGeom>
              <a:avLst/>
              <a:gdLst/>
              <a:ahLst/>
              <a:cxnLst/>
              <a:rect l="l" t="t" r="r" b="b"/>
              <a:pathLst>
                <a:path w="6788621" h="3813449">
                  <a:moveTo>
                    <a:pt x="0" y="0"/>
                  </a:moveTo>
                  <a:lnTo>
                    <a:pt x="6788621" y="0"/>
                  </a:lnTo>
                  <a:lnTo>
                    <a:pt x="6788621" y="3813449"/>
                  </a:lnTo>
                  <a:lnTo>
                    <a:pt x="0" y="3813449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83249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880243" cy="4460049"/>
          </a:xfrm>
          <a:custGeom>
            <a:avLst/>
            <a:gdLst/>
            <a:ahLst/>
            <a:cxnLst/>
            <a:rect l="l" t="t" r="r" b="b"/>
            <a:pathLst>
              <a:path w="7760485" h="8920098">
                <a:moveTo>
                  <a:pt x="0" y="0"/>
                </a:moveTo>
                <a:lnTo>
                  <a:pt x="7760485" y="0"/>
                </a:lnTo>
                <a:lnTo>
                  <a:pt x="7760485" y="8920098"/>
                </a:lnTo>
                <a:lnTo>
                  <a:pt x="0" y="8920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Freeform 6"/>
          <p:cNvSpPr/>
          <p:nvPr/>
        </p:nvSpPr>
        <p:spPr>
          <a:xfrm>
            <a:off x="8274984" y="3922515"/>
            <a:ext cx="709332" cy="545366"/>
          </a:xfrm>
          <a:custGeom>
            <a:avLst/>
            <a:gdLst/>
            <a:ahLst/>
            <a:cxnLst/>
            <a:rect l="l" t="t" r="r" b="b"/>
            <a:pathLst>
              <a:path w="1418664" h="1090731">
                <a:moveTo>
                  <a:pt x="0" y="0"/>
                </a:moveTo>
                <a:lnTo>
                  <a:pt x="1418664" y="0"/>
                </a:lnTo>
                <a:lnTo>
                  <a:pt x="1418664" y="1090731"/>
                </a:lnTo>
                <a:lnTo>
                  <a:pt x="0" y="10907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7" name="Group 7"/>
          <p:cNvGrpSpPr/>
          <p:nvPr/>
        </p:nvGrpSpPr>
        <p:grpSpPr>
          <a:xfrm>
            <a:off x="4765720" y="524440"/>
            <a:ext cx="4732745" cy="4094620"/>
            <a:chOff x="0" y="0"/>
            <a:chExt cx="873785" cy="75597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73785" cy="755971"/>
            </a:xfrm>
            <a:custGeom>
              <a:avLst/>
              <a:gdLst/>
              <a:ahLst/>
              <a:cxnLst/>
              <a:rect l="l" t="t" r="r" b="b"/>
              <a:pathLst>
                <a:path w="873785" h="755971">
                  <a:moveTo>
                    <a:pt x="16358" y="0"/>
                  </a:moveTo>
                  <a:lnTo>
                    <a:pt x="857427" y="0"/>
                  </a:lnTo>
                  <a:cubicBezTo>
                    <a:pt x="866461" y="0"/>
                    <a:pt x="873785" y="7324"/>
                    <a:pt x="873785" y="16358"/>
                  </a:cubicBezTo>
                  <a:lnTo>
                    <a:pt x="873785" y="739613"/>
                  </a:lnTo>
                  <a:cubicBezTo>
                    <a:pt x="873785" y="748647"/>
                    <a:pt x="866461" y="755971"/>
                    <a:pt x="857427" y="755971"/>
                  </a:cubicBezTo>
                  <a:lnTo>
                    <a:pt x="16358" y="755971"/>
                  </a:lnTo>
                  <a:cubicBezTo>
                    <a:pt x="7324" y="755971"/>
                    <a:pt x="0" y="748647"/>
                    <a:pt x="0" y="739613"/>
                  </a:cubicBezTo>
                  <a:lnTo>
                    <a:pt x="0" y="16358"/>
                  </a:lnTo>
                  <a:cubicBezTo>
                    <a:pt x="0" y="7324"/>
                    <a:pt x="7324" y="0"/>
                    <a:pt x="16358" y="0"/>
                  </a:cubicBezTo>
                  <a:close/>
                </a:path>
              </a:pathLst>
            </a:custGeom>
            <a:blipFill>
              <a:blip r:embed="rId4"/>
              <a:stretch>
                <a:fillRect l="-14928" r="-14928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14350" y="1827008"/>
            <a:ext cx="4057650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74"/>
              </a:lnSpc>
            </a:pPr>
            <a:r>
              <a:rPr lang="en-US" sz="5287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QUESTIONS &amp; DISCUSSION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2A5A1-C86E-1711-7F3F-A57DA23B6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ITEMS</a:t>
            </a:r>
          </a:p>
        </p:txBody>
      </p:sp>
    </p:spTree>
    <p:extLst>
      <p:ext uri="{BB962C8B-B14F-4D97-AF65-F5344CB8AC3E}">
        <p14:creationId xmlns:p14="http://schemas.microsoft.com/office/powerpoint/2010/main" val="280885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0C16-AEC0-8C56-82F3-B7C8E0C56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8960092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D4142-C305-2740-0AE3-66845A741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7D4E4-5F94-B103-97F2-7C2AC0E21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Walk, Bike, Roll New York </a:t>
            </a:r>
            <a:br>
              <a:rPr lang="en-US" dirty="0"/>
            </a:br>
            <a:r>
              <a:rPr lang="en-US" dirty="0"/>
              <a:t>Symposium Summary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306C0F1A-27A5-1A43-D88B-5A15CEDF0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69383"/>
            <a:ext cx="7886700" cy="356334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Segoe UI"/>
                <a:cs typeface="Segoe UI"/>
              </a:rPr>
              <a:t>Keynote: Shredders MTB – Bikes in School</a:t>
            </a:r>
          </a:p>
          <a:p>
            <a:r>
              <a:rPr lang="en-US" dirty="0">
                <a:latin typeface="Segoe UI"/>
                <a:cs typeface="Segoe UI"/>
              </a:rPr>
              <a:t>Access for All (Interactive Session)</a:t>
            </a:r>
            <a:endParaRPr lang="en-US" dirty="0"/>
          </a:p>
          <a:p>
            <a:r>
              <a:rPr lang="en-US" dirty="0">
                <a:latin typeface="Segoe UI"/>
                <a:cs typeface="Segoe UI"/>
              </a:rPr>
              <a:t>Trail Planning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Segoe UI"/>
                <a:cs typeface="Segoe UI"/>
              </a:rPr>
              <a:t>Safe and </a:t>
            </a:r>
            <a:r>
              <a:rPr lang="en-US" u="sng" dirty="0">
                <a:latin typeface="Segoe UI"/>
                <a:cs typeface="Segoe UI"/>
              </a:rPr>
              <a:t>legible </a:t>
            </a:r>
            <a:r>
              <a:rPr lang="en-US" dirty="0">
                <a:latin typeface="Segoe UI"/>
                <a:cs typeface="Segoe UI"/>
              </a:rPr>
              <a:t>movement/transitions necessary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Segoe UI"/>
                <a:cs typeface="Segoe UI"/>
              </a:rPr>
              <a:t>Parks and trails innately connected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Segoe UI"/>
                <a:cs typeface="Segoe UI"/>
              </a:rPr>
              <a:t>Plan for most frequent and most vulnerable users</a:t>
            </a:r>
            <a:endParaRPr lang="en-US" dirty="0"/>
          </a:p>
          <a:p>
            <a:r>
              <a:rPr lang="en-US" dirty="0">
                <a:latin typeface="Segoe UI"/>
                <a:cs typeface="Segoe UI"/>
              </a:rPr>
              <a:t>Plenary: E-bike Future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“Growth without guiderails is not progress”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Safe SPEEDS Act in Congress</a:t>
            </a:r>
          </a:p>
          <a:p>
            <a:pPr lvl="2">
              <a:buFont typeface="Courier New" panose="020B0604020202020204" pitchFamily="34" charset="0"/>
              <a:buChar char="o"/>
            </a:pPr>
            <a:r>
              <a:rPr lang="en-US" dirty="0"/>
              <a:t>Standardized classes, speed limits, and safety standards</a:t>
            </a:r>
          </a:p>
          <a:p>
            <a:pPr lvl="2">
              <a:buFont typeface="Courier New" panose="020B0604020202020204" pitchFamily="34" charset="0"/>
              <a:buChar char="o"/>
            </a:pPr>
            <a:r>
              <a:rPr lang="en-US" dirty="0"/>
              <a:t>E-moto definition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889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92925-FA48-7C96-0918-7695064B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Trail Count Program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0BAA7-15AD-5F0F-3968-9A1DC11BB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Report out now!</a:t>
            </a:r>
          </a:p>
          <a:p>
            <a:pPr lvl="1"/>
            <a:r>
              <a:rPr lang="en-US" dirty="0"/>
              <a:t>Email </a:t>
            </a:r>
            <a:r>
              <a:rPr lang="en-US" dirty="0">
                <a:hlinkClick r:id="rId2"/>
              </a:rPr>
              <a:t>etownsend@capitalmpo.org</a:t>
            </a:r>
            <a:endParaRPr lang="en-US" dirty="0"/>
          </a:p>
          <a:p>
            <a:r>
              <a:rPr lang="en-US" dirty="0"/>
              <a:t>Eight sites counted in 2025</a:t>
            </a:r>
          </a:p>
          <a:p>
            <a:r>
              <a:rPr lang="en-US" dirty="0"/>
              <a:t>One trail counter stolen</a:t>
            </a:r>
          </a:p>
          <a:p>
            <a:r>
              <a:rPr lang="en-US" dirty="0"/>
              <a:t>2026 counts ongoing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918736-7C34-741F-9E38-6A455488D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406" y="914166"/>
            <a:ext cx="3229114" cy="41788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72B682-BE70-F74D-AA74-6B5531182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80" y="3003593"/>
            <a:ext cx="5724462" cy="185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329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86055-6CDD-581E-91E1-8DE9692C3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Hudson River Valley Greenway</a:t>
            </a:r>
            <a:br>
              <a:rPr lang="en-US" dirty="0"/>
            </a:br>
            <a:r>
              <a:rPr lang="en-US" dirty="0"/>
              <a:t>Conservancy Trail Grant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E2091-0D8D-B0CB-16BE-AAD6D9C82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123142"/>
            <a:ext cx="4785081" cy="356334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Trail planning, design, and/or construction </a:t>
            </a:r>
          </a:p>
          <a:p>
            <a:r>
              <a:rPr lang="en-US" dirty="0"/>
              <a:t>Up to $250,000 for construction</a:t>
            </a:r>
          </a:p>
          <a:p>
            <a:r>
              <a:rPr lang="en-US" dirty="0"/>
              <a:t>Emphasis on Connections to Empire State Trail</a:t>
            </a:r>
          </a:p>
          <a:p>
            <a:r>
              <a:rPr lang="en-US" dirty="0"/>
              <a:t>50/50 matching grants (in-kind or cash)</a:t>
            </a:r>
          </a:p>
          <a:p>
            <a:r>
              <a:rPr lang="en-US" dirty="0"/>
              <a:t>Application Window: July 6 - August 7</a:t>
            </a:r>
          </a:p>
          <a:p>
            <a:r>
              <a:rPr lang="en-US" dirty="0"/>
              <a:t>Next grant window January/February 2027</a:t>
            </a:r>
          </a:p>
        </p:txBody>
      </p:sp>
      <p:pic>
        <p:nvPicPr>
          <p:cNvPr id="6" name="Picture 5" descr="Experience">
            <a:extLst>
              <a:ext uri="{FF2B5EF4-FFF2-40B4-BE49-F238E27FC236}">
                <a16:creationId xmlns:a16="http://schemas.microsoft.com/office/drawing/2014/main" id="{1BB2FBFE-F2A4-83ED-5BB6-CC586797E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3889" y="1762432"/>
            <a:ext cx="3223108" cy="8093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AB6E18-1CDB-2720-DF84-F8304C878495}"/>
              </a:ext>
            </a:extLst>
          </p:cNvPr>
          <p:cNvSpPr txBox="1"/>
          <p:nvPr/>
        </p:nvSpPr>
        <p:spPr>
          <a:xfrm>
            <a:off x="5317978" y="2720146"/>
            <a:ext cx="3826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hlinkClick r:id="rId3"/>
              </a:rPr>
              <a:t>https://hrvg.grantplatform.com/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6826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AC911F-6267-7DC0-9B29-B81D4E9F8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18" y="0"/>
            <a:ext cx="768536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575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7C73FE-3175-10DC-8805-0CF452375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2014"/>
            <a:ext cx="9144000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926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001DE-AB7A-C9A1-E93E-98C53F987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42F73-1279-E3F3-15F7-065E06678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PARTICIPANT UPDATES</a:t>
            </a:r>
          </a:p>
        </p:txBody>
      </p:sp>
    </p:spTree>
    <p:extLst>
      <p:ext uri="{BB962C8B-B14F-4D97-AF65-F5344CB8AC3E}">
        <p14:creationId xmlns:p14="http://schemas.microsoft.com/office/powerpoint/2010/main" val="25362096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036C8-0A7C-E73E-CF17-B00F6D77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UPCOMING MEETINGS</a:t>
            </a:r>
          </a:p>
        </p:txBody>
      </p:sp>
    </p:spTree>
    <p:extLst>
      <p:ext uri="{BB962C8B-B14F-4D97-AF65-F5344CB8AC3E}">
        <p14:creationId xmlns:p14="http://schemas.microsoft.com/office/powerpoint/2010/main" val="5973691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BB6EA-E005-13DA-D928-725375318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Upcoming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92A68-91F3-FE79-E79E-FAD5BA41F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2026 Meeting Schedule: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October 21, 2026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9:30am</a:t>
            </a:r>
          </a:p>
        </p:txBody>
      </p:sp>
    </p:spTree>
    <p:extLst>
      <p:ext uri="{BB962C8B-B14F-4D97-AF65-F5344CB8AC3E}">
        <p14:creationId xmlns:p14="http://schemas.microsoft.com/office/powerpoint/2010/main" val="39588096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Placeholder 32" descr="A stack of wooden blocks with icons&#10;&#10;Description automatically generated">
            <a:extLst>
              <a:ext uri="{FF2B5EF4-FFF2-40B4-BE49-F238E27FC236}">
                <a16:creationId xmlns:a16="http://schemas.microsoft.com/office/drawing/2014/main" id="{03AD5816-8D14-F63A-11F4-FE4CFF3365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" r="4269"/>
          <a:stretch/>
        </p:blipFill>
        <p:spPr>
          <a:ln w="25400">
            <a:solidFill>
              <a:schemeClr val="accent2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878A7F-27C6-60A9-1886-C0712AB7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034EA2"/>
                </a:solidFill>
              </a:rPr>
              <a:t>THANK YOU!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022A8F-123D-4F44-95DC-1A051E03CB36}"/>
              </a:ext>
            </a:extLst>
          </p:cNvPr>
          <p:cNvSpPr txBox="1"/>
          <p:nvPr/>
        </p:nvSpPr>
        <p:spPr>
          <a:xfrm>
            <a:off x="4779489" y="2438821"/>
            <a:ext cx="11633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>
                <a:solidFill>
                  <a:srgbClr val="034EA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Phone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63B5CD-72BC-4EEE-A46A-8DEE83599071}"/>
              </a:ext>
            </a:extLst>
          </p:cNvPr>
          <p:cNvSpPr/>
          <p:nvPr/>
        </p:nvSpPr>
        <p:spPr>
          <a:xfrm>
            <a:off x="4593296" y="2669653"/>
            <a:ext cx="1535777" cy="29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(518)</a:t>
            </a:r>
            <a:r>
              <a:rPr lang="en-US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d-ID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r>
              <a:rPr lang="en-US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58-2161</a:t>
            </a:r>
            <a:endParaRPr lang="id-ID" sz="1000">
              <a:solidFill>
                <a:srgbClr val="00A65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1F632C-5E8D-4E46-89E9-3325A76DB20B}"/>
              </a:ext>
            </a:extLst>
          </p:cNvPr>
          <p:cNvSpPr txBox="1"/>
          <p:nvPr/>
        </p:nvSpPr>
        <p:spPr>
          <a:xfrm>
            <a:off x="6799452" y="2438821"/>
            <a:ext cx="11633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>
                <a:solidFill>
                  <a:srgbClr val="034EA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Email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33C675F-E2A7-47F3-AAE7-EA3842AEA42C}"/>
              </a:ext>
            </a:extLst>
          </p:cNvPr>
          <p:cNvSpPr/>
          <p:nvPr/>
        </p:nvSpPr>
        <p:spPr>
          <a:xfrm>
            <a:off x="6429644" y="2669653"/>
            <a:ext cx="1903007" cy="29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err="1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etownsend</a:t>
            </a:r>
            <a:r>
              <a:rPr lang="id-ID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@capitalmpo.org</a:t>
            </a:r>
            <a:endParaRPr lang="en-US" sz="1000">
              <a:solidFill>
                <a:srgbClr val="00A65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E4B17E-A8ED-43E2-984A-003DD441AA0C}"/>
              </a:ext>
            </a:extLst>
          </p:cNvPr>
          <p:cNvSpPr txBox="1"/>
          <p:nvPr/>
        </p:nvSpPr>
        <p:spPr>
          <a:xfrm>
            <a:off x="4779489" y="3137974"/>
            <a:ext cx="11633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>
                <a:solidFill>
                  <a:srgbClr val="034EA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Mail</a:t>
            </a:r>
            <a:r>
              <a:rPr lang="id-ID" sz="1050" b="1">
                <a:solidFill>
                  <a:schemeClr val="tx1">
                    <a:lumMod val="75000"/>
                    <a:lumOff val="2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42D6C44-E585-442F-89A4-BF7F5405D51B}"/>
              </a:ext>
            </a:extLst>
          </p:cNvPr>
          <p:cNvSpPr/>
          <p:nvPr/>
        </p:nvSpPr>
        <p:spPr>
          <a:xfrm>
            <a:off x="4541642" y="3428229"/>
            <a:ext cx="16390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 Park Place, Suite 101, Albany, NY 12205-2676</a:t>
            </a:r>
            <a:endParaRPr lang="en-US" sz="1000">
              <a:solidFill>
                <a:schemeClr val="bg1">
                  <a:lumMod val="6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EC43AB-4E29-431C-826F-309DA098FFC7}"/>
              </a:ext>
            </a:extLst>
          </p:cNvPr>
          <p:cNvSpPr txBox="1"/>
          <p:nvPr/>
        </p:nvSpPr>
        <p:spPr>
          <a:xfrm>
            <a:off x="6799452" y="3137974"/>
            <a:ext cx="11633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200" b="1">
                <a:solidFill>
                  <a:srgbClr val="034EA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Web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4BFC779-1AB0-4937-8268-A99E8FB79936}"/>
              </a:ext>
            </a:extLst>
          </p:cNvPr>
          <p:cNvSpPr/>
          <p:nvPr/>
        </p:nvSpPr>
        <p:spPr>
          <a:xfrm>
            <a:off x="6429644" y="3368807"/>
            <a:ext cx="1903007" cy="29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capitalmpo.org</a:t>
            </a:r>
            <a:endParaRPr lang="en-US" sz="1000">
              <a:solidFill>
                <a:schemeClr val="bg1">
                  <a:lumMod val="6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3BD186-2F97-C94F-168F-EC8BD779B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937" y="4031980"/>
            <a:ext cx="402083" cy="4020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16C7EF-2B62-5666-7607-2408BF0421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335" y="4018194"/>
            <a:ext cx="429657" cy="429657"/>
          </a:xfrm>
          <a:prstGeom prst="rect">
            <a:avLst/>
          </a:prstGeom>
        </p:spPr>
      </p:pic>
      <p:pic>
        <p:nvPicPr>
          <p:cNvPr id="7" name="Picture 2" descr="Image result for instagram icon">
            <a:extLst>
              <a:ext uri="{FF2B5EF4-FFF2-40B4-BE49-F238E27FC236}">
                <a16:creationId xmlns:a16="http://schemas.microsoft.com/office/drawing/2014/main" id="{A25DB99C-0733-CF5E-C2D5-7366CC8A0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136" y="4043231"/>
            <a:ext cx="379582" cy="37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mage result for youtube icon">
            <a:extLst>
              <a:ext uri="{FF2B5EF4-FFF2-40B4-BE49-F238E27FC236}">
                <a16:creationId xmlns:a16="http://schemas.microsoft.com/office/drawing/2014/main" id="{BCB38103-C933-A6F2-AD21-15411B605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417" y="4056953"/>
            <a:ext cx="352139" cy="35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DB968F-DE10-2400-48D3-ADC74C31CAE0}"/>
              </a:ext>
            </a:extLst>
          </p:cNvPr>
          <p:cNvSpPr txBox="1"/>
          <p:nvPr/>
        </p:nvSpPr>
        <p:spPr>
          <a:xfrm>
            <a:off x="7608413" y="4503015"/>
            <a:ext cx="12361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Capital Region Transportation Council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19B6F3-98DB-5182-1C9A-EFF6DB310969}"/>
              </a:ext>
            </a:extLst>
          </p:cNvPr>
          <p:cNvSpPr txBox="1"/>
          <p:nvPr/>
        </p:nvSpPr>
        <p:spPr>
          <a:xfrm>
            <a:off x="6573453" y="4503015"/>
            <a:ext cx="9909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@CapitalMPO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CD4676-F46D-34B5-266C-75D3E79EAF68}"/>
              </a:ext>
            </a:extLst>
          </p:cNvPr>
          <p:cNvSpPr txBox="1"/>
          <p:nvPr/>
        </p:nvSpPr>
        <p:spPr>
          <a:xfrm>
            <a:off x="5352498" y="4503015"/>
            <a:ext cx="10359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@CapiltalMPO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5110ED-DF97-84FF-2AA8-0EEB6FDCC8D5}"/>
              </a:ext>
            </a:extLst>
          </p:cNvPr>
          <p:cNvSpPr txBox="1"/>
          <p:nvPr/>
        </p:nvSpPr>
        <p:spPr>
          <a:xfrm>
            <a:off x="4134528" y="4503015"/>
            <a:ext cx="1167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rgbClr val="00A65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CapitalMPO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71B6F5-9A63-CE6B-8BE3-6C0248E6AFA8}"/>
              </a:ext>
            </a:extLst>
          </p:cNvPr>
          <p:cNvSpPr txBox="1"/>
          <p:nvPr/>
        </p:nvSpPr>
        <p:spPr>
          <a:xfrm>
            <a:off x="4484080" y="1065387"/>
            <a:ext cx="3893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034EA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Ethan Townsend</a:t>
            </a:r>
          </a:p>
          <a:p>
            <a:pPr algn="ctr"/>
            <a:r>
              <a:rPr lang="en-US" b="1">
                <a:solidFill>
                  <a:srgbClr val="034EA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Transportation Planner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AAD895-0D4C-95DC-5C69-E353CBC0B701}"/>
              </a:ext>
            </a:extLst>
          </p:cNvPr>
          <p:cNvSpPr txBox="1"/>
          <p:nvPr/>
        </p:nvSpPr>
        <p:spPr>
          <a:xfrm>
            <a:off x="4665543" y="1939356"/>
            <a:ext cx="41790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solidFill>
                  <a:srgbClr val="034EA2"/>
                </a:solidFill>
              </a:rPr>
              <a:t>Sign up for E-News: </a:t>
            </a:r>
            <a:r>
              <a:rPr lang="en-US" sz="1400">
                <a:hlinkClick r:id="rId8"/>
              </a:rPr>
              <a:t>http://eepurl.com/ivx946</a:t>
            </a:r>
            <a:r>
              <a:rPr lang="en-US" sz="140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934956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1197E-8631-13FE-5B1E-9597FCD23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068" y="587395"/>
            <a:ext cx="8426817" cy="3914265"/>
          </a:xfrm>
        </p:spPr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1600" dirty="0">
                <a:effectLst/>
                <a:ea typeface="Calibri" panose="020F0502020204030204" pitchFamily="34" charset="0"/>
              </a:rPr>
              <a:t>Welcome &amp; Introductions</a:t>
            </a:r>
            <a:br>
              <a:rPr lang="en-US" sz="1600" dirty="0">
                <a:effectLst/>
                <a:ea typeface="Calibri" panose="020F0502020204030204" pitchFamily="34" charset="0"/>
              </a:rPr>
            </a:br>
            <a:endParaRPr lang="en-US" sz="1600" dirty="0">
              <a:effectLst/>
              <a:ea typeface="Calibri" panose="020F0502020204030204" pitchFamily="34" charset="0"/>
            </a:endParaRPr>
          </a:p>
          <a:p>
            <a:pPr marL="344488" marR="0" lvl="0" indent="-342900">
              <a:lnSpc>
                <a:spcPct val="107000"/>
              </a:lnSpc>
              <a:spcBef>
                <a:spcPts val="0"/>
              </a:spcBef>
              <a:buFont typeface="+mj-lt"/>
              <a:buAutoNum type="arabicPeriod"/>
              <a:tabLst>
                <a:tab pos="2289175" algn="l"/>
              </a:tabLst>
            </a:pPr>
            <a:r>
              <a:rPr lang="en-US" sz="1600" dirty="0">
                <a:ea typeface="Calibri" panose="020F0502020204030204" pitchFamily="34" charset="0"/>
              </a:rPr>
              <a:t>Feature Presentation: The Economic Impact of the Empire State Trail </a:t>
            </a:r>
          </a:p>
          <a:p>
            <a:pPr marL="1588" marR="0" lvl="0" indent="0">
              <a:lnSpc>
                <a:spcPct val="107000"/>
              </a:lnSpc>
              <a:spcBef>
                <a:spcPts val="0"/>
              </a:spcBef>
              <a:buNone/>
              <a:tabLst>
                <a:tab pos="2289175" algn="l"/>
              </a:tabLst>
            </a:pPr>
            <a:r>
              <a:rPr lang="en-US" sz="1600" dirty="0">
                <a:ea typeface="Calibri" panose="020F0502020204030204" pitchFamily="34" charset="0"/>
              </a:rPr>
              <a:t>	– Erica Schneider, Parks &amp; Trails New York</a:t>
            </a:r>
            <a:br>
              <a:rPr lang="en-US" sz="1600" dirty="0">
                <a:ea typeface="Calibri" panose="020F0502020204030204" pitchFamily="34" charset="0"/>
              </a:rPr>
            </a:br>
            <a:endParaRPr lang="en-US" sz="1600" dirty="0">
              <a:ea typeface="Calibri" panose="020F0502020204030204" pitchFamily="34" charset="0"/>
            </a:endParaRPr>
          </a:p>
          <a:p>
            <a:pPr marL="344488" marR="0" lvl="0" indent="-342900">
              <a:lnSpc>
                <a:spcPct val="107000"/>
              </a:lnSpc>
              <a:spcBef>
                <a:spcPts val="0"/>
              </a:spcBef>
              <a:buFont typeface="+mj-lt"/>
              <a:buAutoNum type="arabicPeriod" startAt="3"/>
              <a:tabLst>
                <a:tab pos="2289175" algn="l"/>
              </a:tabLst>
            </a:pPr>
            <a:r>
              <a:rPr lang="en-US" sz="1600" dirty="0">
                <a:effectLst/>
                <a:ea typeface="Calibri" panose="020F0502020204030204" pitchFamily="34" charset="0"/>
              </a:rPr>
              <a:t>Discussion items: </a:t>
            </a:r>
          </a:p>
          <a:p>
            <a:pPr marL="800100" marR="0" lvl="1" indent="-342900">
              <a:lnSpc>
                <a:spcPct val="107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600" dirty="0">
                <a:effectLst/>
                <a:ea typeface="Calibri" panose="020F0502020204030204" pitchFamily="34" charset="0"/>
              </a:rPr>
              <a:t>2026 Walk, Bike, Roll New York Symposium Summary</a:t>
            </a:r>
          </a:p>
          <a:p>
            <a:pPr marL="800100" marR="0" lvl="1" indent="-342900">
              <a:lnSpc>
                <a:spcPct val="107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600" dirty="0">
                <a:effectLst/>
                <a:ea typeface="Calibri" panose="020F0502020204030204" pitchFamily="34" charset="0"/>
              </a:rPr>
              <a:t>2025 Trail Count Program Report </a:t>
            </a:r>
          </a:p>
          <a:p>
            <a:pPr marL="800100" marR="0" lvl="1" indent="-342900">
              <a:lnSpc>
                <a:spcPct val="107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600" dirty="0"/>
              <a:t>Hudson River Valley Greenway Conservancy Trail Grant Program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800100" marR="0" lvl="1" indent="-342900">
              <a:lnSpc>
                <a:spcPct val="107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1600" dirty="0">
                <a:effectLst/>
                <a:ea typeface="Calibri" panose="020F0502020204030204" pitchFamily="34" charset="0"/>
              </a:rPr>
              <a:t>Status of Planning Initiatives </a:t>
            </a:r>
            <a:br>
              <a:rPr lang="en-US" sz="1600" dirty="0">
                <a:effectLst/>
                <a:ea typeface="Calibri" panose="020F0502020204030204" pitchFamily="34" charset="0"/>
              </a:rPr>
            </a:br>
            <a:endParaRPr lang="en-US" sz="16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buFont typeface="+mj-lt"/>
              <a:buAutoNum type="arabicPeriod" startAt="3"/>
            </a:pPr>
            <a:r>
              <a:rPr lang="en-US" sz="1600" dirty="0">
                <a:effectLst/>
                <a:ea typeface="Calibri" panose="020F0502020204030204" pitchFamily="34" charset="0"/>
              </a:rPr>
              <a:t>Participant Updates</a:t>
            </a:r>
            <a:br>
              <a:rPr lang="en-US" sz="1600" dirty="0">
                <a:effectLst/>
                <a:ea typeface="Calibri" panose="020F0502020204030204" pitchFamily="34" charset="0"/>
              </a:rPr>
            </a:br>
            <a:endParaRPr lang="en-US" sz="16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buFont typeface="+mj-lt"/>
              <a:buAutoNum type="arabicPeriod" startAt="3"/>
            </a:pPr>
            <a:r>
              <a:rPr lang="en-US" sz="1600" dirty="0">
                <a:effectLst/>
                <a:ea typeface="Calibri" panose="020F0502020204030204" pitchFamily="34" charset="0"/>
              </a:rPr>
              <a:t>Upcoming Meetings</a:t>
            </a:r>
            <a:endParaRPr lang="en-US" sz="1600" dirty="0"/>
          </a:p>
          <a:p>
            <a:pPr marL="228600" indent="-228600">
              <a:buFont typeface="+mj-lt"/>
              <a:buAutoNum type="arabicPeriod" startAt="3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75810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5A1AD-0804-B77D-8481-28780FAF9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7B741F-43CB-A05C-1174-9037DC5F3860}"/>
              </a:ext>
            </a:extLst>
          </p:cNvPr>
          <p:cNvSpPr txBox="1">
            <a:spLocks/>
          </p:cNvSpPr>
          <p:nvPr/>
        </p:nvSpPr>
        <p:spPr>
          <a:xfrm>
            <a:off x="628650" y="1046881"/>
            <a:ext cx="7886700" cy="29581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baseline="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en-US" dirty="0"/>
              <a:t>FEATURE PRESENTATION:</a:t>
            </a:r>
          </a:p>
          <a:p>
            <a:endParaRPr lang="en-US" dirty="0"/>
          </a:p>
          <a:p>
            <a:r>
              <a:rPr lang="en-US" sz="3200" i="1" dirty="0"/>
              <a:t>The Economic Impact of the </a:t>
            </a:r>
          </a:p>
          <a:p>
            <a:r>
              <a:rPr lang="en-US" sz="3200" i="1" dirty="0"/>
              <a:t>Empire State Trail</a:t>
            </a:r>
            <a:br>
              <a:rPr lang="en-US" dirty="0"/>
            </a:br>
            <a:endParaRPr lang="en-US" sz="2400" dirty="0"/>
          </a:p>
          <a:p>
            <a:r>
              <a:rPr lang="en-US" sz="2400" dirty="0"/>
              <a:t>Erica Schneider, Parks &amp; Trails New York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986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156350" cy="5143500"/>
            <a:chOff x="0" y="0"/>
            <a:chExt cx="6788620" cy="38134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88621" cy="3813449"/>
            </a:xfrm>
            <a:custGeom>
              <a:avLst/>
              <a:gdLst/>
              <a:ahLst/>
              <a:cxnLst/>
              <a:rect l="l" t="t" r="r" b="b"/>
              <a:pathLst>
                <a:path w="6788621" h="3813449">
                  <a:moveTo>
                    <a:pt x="0" y="0"/>
                  </a:moveTo>
                  <a:lnTo>
                    <a:pt x="6788621" y="0"/>
                  </a:lnTo>
                  <a:lnTo>
                    <a:pt x="6788621" y="3813449"/>
                  </a:lnTo>
                  <a:lnTo>
                    <a:pt x="0" y="3813449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788620" cy="383249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0" y="0"/>
            <a:ext cx="3880243" cy="4460049"/>
          </a:xfrm>
          <a:custGeom>
            <a:avLst/>
            <a:gdLst/>
            <a:ahLst/>
            <a:cxnLst/>
            <a:rect l="l" t="t" r="r" b="b"/>
            <a:pathLst>
              <a:path w="7760485" h="8920098">
                <a:moveTo>
                  <a:pt x="0" y="0"/>
                </a:moveTo>
                <a:lnTo>
                  <a:pt x="7760485" y="0"/>
                </a:lnTo>
                <a:lnTo>
                  <a:pt x="7760485" y="8920098"/>
                </a:lnTo>
                <a:lnTo>
                  <a:pt x="0" y="8920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Freeform 6"/>
          <p:cNvSpPr/>
          <p:nvPr/>
        </p:nvSpPr>
        <p:spPr>
          <a:xfrm>
            <a:off x="8274984" y="3922515"/>
            <a:ext cx="709332" cy="545366"/>
          </a:xfrm>
          <a:custGeom>
            <a:avLst/>
            <a:gdLst/>
            <a:ahLst/>
            <a:cxnLst/>
            <a:rect l="l" t="t" r="r" b="b"/>
            <a:pathLst>
              <a:path w="1418664" h="1090731">
                <a:moveTo>
                  <a:pt x="0" y="0"/>
                </a:moveTo>
                <a:lnTo>
                  <a:pt x="1418664" y="0"/>
                </a:lnTo>
                <a:lnTo>
                  <a:pt x="1418664" y="1090731"/>
                </a:lnTo>
                <a:lnTo>
                  <a:pt x="0" y="10907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7" name="Group 7"/>
          <p:cNvGrpSpPr/>
          <p:nvPr/>
        </p:nvGrpSpPr>
        <p:grpSpPr>
          <a:xfrm>
            <a:off x="4431088" y="524440"/>
            <a:ext cx="5557650" cy="4094620"/>
            <a:chOff x="0" y="0"/>
            <a:chExt cx="1026083" cy="75597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26083" cy="755971"/>
            </a:xfrm>
            <a:custGeom>
              <a:avLst/>
              <a:gdLst/>
              <a:ahLst/>
              <a:cxnLst/>
              <a:rect l="l" t="t" r="r" b="b"/>
              <a:pathLst>
                <a:path w="1026083" h="755971">
                  <a:moveTo>
                    <a:pt x="13930" y="0"/>
                  </a:moveTo>
                  <a:lnTo>
                    <a:pt x="1012153" y="0"/>
                  </a:lnTo>
                  <a:cubicBezTo>
                    <a:pt x="1015848" y="0"/>
                    <a:pt x="1019391" y="1468"/>
                    <a:pt x="1022003" y="4080"/>
                  </a:cubicBezTo>
                  <a:cubicBezTo>
                    <a:pt x="1024616" y="6692"/>
                    <a:pt x="1026083" y="10236"/>
                    <a:pt x="1026083" y="13930"/>
                  </a:cubicBezTo>
                  <a:lnTo>
                    <a:pt x="1026083" y="742041"/>
                  </a:lnTo>
                  <a:cubicBezTo>
                    <a:pt x="1026083" y="745735"/>
                    <a:pt x="1024616" y="749278"/>
                    <a:pt x="1022003" y="751891"/>
                  </a:cubicBezTo>
                  <a:cubicBezTo>
                    <a:pt x="1019391" y="754503"/>
                    <a:pt x="1015848" y="755971"/>
                    <a:pt x="1012153" y="755971"/>
                  </a:cubicBezTo>
                  <a:lnTo>
                    <a:pt x="13930" y="755971"/>
                  </a:lnTo>
                  <a:cubicBezTo>
                    <a:pt x="10236" y="755971"/>
                    <a:pt x="6692" y="754503"/>
                    <a:pt x="4080" y="751891"/>
                  </a:cubicBezTo>
                  <a:cubicBezTo>
                    <a:pt x="1468" y="749278"/>
                    <a:pt x="0" y="745735"/>
                    <a:pt x="0" y="742041"/>
                  </a:cubicBezTo>
                  <a:lnTo>
                    <a:pt x="0" y="13930"/>
                  </a:lnTo>
                  <a:cubicBezTo>
                    <a:pt x="0" y="10236"/>
                    <a:pt x="1468" y="6692"/>
                    <a:pt x="4080" y="4080"/>
                  </a:cubicBezTo>
                  <a:cubicBezTo>
                    <a:pt x="6692" y="1468"/>
                    <a:pt x="10236" y="0"/>
                    <a:pt x="13930" y="0"/>
                  </a:cubicBezTo>
                  <a:close/>
                </a:path>
              </a:pathLst>
            </a:custGeom>
            <a:blipFill>
              <a:blip r:embed="rId4"/>
              <a:stretch>
                <a:fillRect t="-8714" r="-29856" b="-8714"/>
              </a:stretch>
            </a:blipFill>
          </p:spPr>
          <p:txBody>
            <a:bodyPr/>
            <a:lstStyle/>
            <a:p>
              <a:endParaRPr lang="en-US" sz="900"/>
            </a:p>
          </p:txBody>
        </p:sp>
      </p:grpSp>
      <p:sp>
        <p:nvSpPr>
          <p:cNvPr id="9" name="Freeform 9"/>
          <p:cNvSpPr/>
          <p:nvPr/>
        </p:nvSpPr>
        <p:spPr>
          <a:xfrm>
            <a:off x="7557810" y="596507"/>
            <a:ext cx="1475970" cy="1444398"/>
          </a:xfrm>
          <a:custGeom>
            <a:avLst/>
            <a:gdLst/>
            <a:ahLst/>
            <a:cxnLst/>
            <a:rect l="l" t="t" r="r" b="b"/>
            <a:pathLst>
              <a:path w="2951939" h="2888796">
                <a:moveTo>
                  <a:pt x="0" y="0"/>
                </a:moveTo>
                <a:lnTo>
                  <a:pt x="2951939" y="0"/>
                </a:lnTo>
                <a:lnTo>
                  <a:pt x="2951939" y="2888796"/>
                </a:lnTo>
                <a:lnTo>
                  <a:pt x="0" y="28887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0" name="Freeform 10"/>
          <p:cNvSpPr/>
          <p:nvPr/>
        </p:nvSpPr>
        <p:spPr>
          <a:xfrm>
            <a:off x="582834" y="524440"/>
            <a:ext cx="1242064" cy="954964"/>
          </a:xfrm>
          <a:custGeom>
            <a:avLst/>
            <a:gdLst/>
            <a:ahLst/>
            <a:cxnLst/>
            <a:rect l="l" t="t" r="r" b="b"/>
            <a:pathLst>
              <a:path w="2484128" h="1909928">
                <a:moveTo>
                  <a:pt x="0" y="0"/>
                </a:moveTo>
                <a:lnTo>
                  <a:pt x="2484129" y="0"/>
                </a:lnTo>
                <a:lnTo>
                  <a:pt x="2484129" y="1909929"/>
                </a:lnTo>
                <a:lnTo>
                  <a:pt x="0" y="1909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grpSp>
        <p:nvGrpSpPr>
          <p:cNvPr id="11" name="Group 11"/>
          <p:cNvGrpSpPr/>
          <p:nvPr/>
        </p:nvGrpSpPr>
        <p:grpSpPr>
          <a:xfrm>
            <a:off x="582834" y="1706445"/>
            <a:ext cx="3914067" cy="2694791"/>
            <a:chOff x="0" y="57151"/>
            <a:chExt cx="10437511" cy="7186108"/>
          </a:xfrm>
        </p:grpSpPr>
        <p:sp>
          <p:nvSpPr>
            <p:cNvPr id="12" name="TextBox 12"/>
            <p:cNvSpPr txBox="1"/>
            <p:nvPr/>
          </p:nvSpPr>
          <p:spPr>
            <a:xfrm>
              <a:off x="0" y="57151"/>
              <a:ext cx="10437511" cy="49244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792"/>
                </a:lnSpc>
              </a:pPr>
              <a:r>
                <a:rPr lang="en-US" sz="4241">
                  <a:solidFill>
                    <a:srgbClr val="FFFFFF"/>
                  </a:solidFill>
                  <a:latin typeface="Anton"/>
                  <a:ea typeface="Anton"/>
                  <a:cs typeface="Anton"/>
                  <a:sym typeface="Anton"/>
                </a:rPr>
                <a:t>ECONOMIC IMPACT OF THE EMPIRE STATE TRAIL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8101" y="5251089"/>
              <a:ext cx="10177330" cy="19921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2"/>
                </a:lnSpc>
              </a:pPr>
              <a:r>
                <a:rPr lang="en-US" sz="1430" spc="57">
                  <a:solidFill>
                    <a:srgbClr val="FFFFFF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CRTC Active Transportation Advisory Committee</a:t>
              </a:r>
            </a:p>
            <a:p>
              <a:pPr>
                <a:lnSpc>
                  <a:spcPts val="2002"/>
                </a:lnSpc>
              </a:pPr>
              <a:r>
                <a:rPr lang="en-US" sz="1430" spc="57">
                  <a:solidFill>
                    <a:srgbClr val="FFFFFF"/>
                  </a:solidFill>
                  <a:latin typeface="Proxima Nova"/>
                  <a:ea typeface="Proxima Nova"/>
                  <a:cs typeface="Proxima Nova"/>
                  <a:sym typeface="Proxima Nova"/>
                </a:rPr>
                <a:t>July 8, 2026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755272" y="4690219"/>
            <a:ext cx="2298861" cy="164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440"/>
              </a:lnSpc>
            </a:pPr>
            <a:r>
              <a:rPr lang="en-US" sz="1028" i="1" spc="41">
                <a:solidFill>
                  <a:srgbClr val="000000"/>
                </a:solidFill>
                <a:latin typeface="Proxima Nova Italics"/>
                <a:ea typeface="Proxima Nova Italics"/>
                <a:cs typeface="Proxima Nova Italics"/>
                <a:sym typeface="Proxima Nova Italics"/>
              </a:rPr>
              <a:t>Champlain Valley Trail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4350" y="1415684"/>
            <a:ext cx="8108265" cy="3127197"/>
            <a:chOff x="0" y="0"/>
            <a:chExt cx="6011558" cy="23185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011559" cy="2318538"/>
            </a:xfrm>
            <a:custGeom>
              <a:avLst/>
              <a:gdLst/>
              <a:ahLst/>
              <a:cxnLst/>
              <a:rect l="l" t="t" r="r" b="b"/>
              <a:pathLst>
                <a:path w="6011559" h="2318538">
                  <a:moveTo>
                    <a:pt x="0" y="0"/>
                  </a:moveTo>
                  <a:lnTo>
                    <a:pt x="6011559" y="0"/>
                  </a:lnTo>
                  <a:lnTo>
                    <a:pt x="6011559" y="2318538"/>
                  </a:lnTo>
                  <a:lnTo>
                    <a:pt x="0" y="2318538"/>
                  </a:lnTo>
                  <a:close/>
                </a:path>
              </a:pathLst>
            </a:custGeom>
            <a:solidFill>
              <a:srgbClr val="1B5630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011558" cy="2337588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6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5400000" flipV="1">
            <a:off x="3369502" y="-728405"/>
            <a:ext cx="3109025" cy="7397202"/>
          </a:xfrm>
          <a:custGeom>
            <a:avLst/>
            <a:gdLst/>
            <a:ahLst/>
            <a:cxnLst/>
            <a:rect l="l" t="t" r="r" b="b"/>
            <a:pathLst>
              <a:path w="6218049" h="14794403">
                <a:moveTo>
                  <a:pt x="0" y="14794403"/>
                </a:moveTo>
                <a:lnTo>
                  <a:pt x="6218049" y="14794403"/>
                </a:lnTo>
                <a:lnTo>
                  <a:pt x="6218049" y="0"/>
                </a:lnTo>
                <a:lnTo>
                  <a:pt x="0" y="0"/>
                </a:lnTo>
                <a:lnTo>
                  <a:pt x="0" y="14794403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95409" r="-11586"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AutoShape 6"/>
          <p:cNvSpPr/>
          <p:nvPr/>
        </p:nvSpPr>
        <p:spPr>
          <a:xfrm flipV="1">
            <a:off x="4581525" y="1415684"/>
            <a:ext cx="0" cy="3127197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7" name="AutoShape 7"/>
          <p:cNvSpPr/>
          <p:nvPr/>
        </p:nvSpPr>
        <p:spPr>
          <a:xfrm flipV="1">
            <a:off x="2551778" y="1415684"/>
            <a:ext cx="0" cy="3127197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8" name="AutoShape 8"/>
          <p:cNvSpPr/>
          <p:nvPr/>
        </p:nvSpPr>
        <p:spPr>
          <a:xfrm flipV="1">
            <a:off x="6579770" y="1415684"/>
            <a:ext cx="0" cy="3127197"/>
          </a:xfrm>
          <a:prstGeom prst="line">
            <a:avLst/>
          </a:prstGeom>
          <a:ln w="38100" cap="flat">
            <a:solidFill>
              <a:srgbClr val="779A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900"/>
          </a:p>
        </p:txBody>
      </p:sp>
      <p:sp>
        <p:nvSpPr>
          <p:cNvPr id="9" name="Freeform 9"/>
          <p:cNvSpPr/>
          <p:nvPr/>
        </p:nvSpPr>
        <p:spPr>
          <a:xfrm>
            <a:off x="755981" y="1625385"/>
            <a:ext cx="375864" cy="375864"/>
          </a:xfrm>
          <a:custGeom>
            <a:avLst/>
            <a:gdLst/>
            <a:ahLst/>
            <a:cxnLst/>
            <a:rect l="l" t="t" r="r" b="b"/>
            <a:pathLst>
              <a:path w="751727" h="751727">
                <a:moveTo>
                  <a:pt x="0" y="0"/>
                </a:moveTo>
                <a:lnTo>
                  <a:pt x="751727" y="0"/>
                </a:lnTo>
                <a:lnTo>
                  <a:pt x="751727" y="751728"/>
                </a:lnTo>
                <a:lnTo>
                  <a:pt x="0" y="75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0" name="Freeform 10"/>
          <p:cNvSpPr/>
          <p:nvPr/>
        </p:nvSpPr>
        <p:spPr>
          <a:xfrm>
            <a:off x="2813192" y="1599187"/>
            <a:ext cx="385469" cy="385469"/>
          </a:xfrm>
          <a:custGeom>
            <a:avLst/>
            <a:gdLst/>
            <a:ahLst/>
            <a:cxnLst/>
            <a:rect l="l" t="t" r="r" b="b"/>
            <a:pathLst>
              <a:path w="770937" h="770937">
                <a:moveTo>
                  <a:pt x="0" y="0"/>
                </a:moveTo>
                <a:lnTo>
                  <a:pt x="770937" y="0"/>
                </a:lnTo>
                <a:lnTo>
                  <a:pt x="770937" y="770937"/>
                </a:lnTo>
                <a:lnTo>
                  <a:pt x="0" y="7709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1" name="Freeform 11"/>
          <p:cNvSpPr/>
          <p:nvPr/>
        </p:nvSpPr>
        <p:spPr>
          <a:xfrm>
            <a:off x="4827188" y="1625385"/>
            <a:ext cx="320875" cy="320875"/>
          </a:xfrm>
          <a:custGeom>
            <a:avLst/>
            <a:gdLst/>
            <a:ahLst/>
            <a:cxnLst/>
            <a:rect l="l" t="t" r="r" b="b"/>
            <a:pathLst>
              <a:path w="641749" h="641749">
                <a:moveTo>
                  <a:pt x="0" y="0"/>
                </a:moveTo>
                <a:lnTo>
                  <a:pt x="641749" y="0"/>
                </a:lnTo>
                <a:lnTo>
                  <a:pt x="641749" y="641749"/>
                </a:lnTo>
                <a:lnTo>
                  <a:pt x="0" y="6417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2" name="Freeform 12"/>
          <p:cNvSpPr/>
          <p:nvPr/>
        </p:nvSpPr>
        <p:spPr>
          <a:xfrm>
            <a:off x="6868342" y="1613296"/>
            <a:ext cx="371360" cy="371360"/>
          </a:xfrm>
          <a:custGeom>
            <a:avLst/>
            <a:gdLst/>
            <a:ahLst/>
            <a:cxnLst/>
            <a:rect l="l" t="t" r="r" b="b"/>
            <a:pathLst>
              <a:path w="742720" h="742720">
                <a:moveTo>
                  <a:pt x="0" y="0"/>
                </a:moveTo>
                <a:lnTo>
                  <a:pt x="742720" y="0"/>
                </a:lnTo>
                <a:lnTo>
                  <a:pt x="742720" y="742720"/>
                </a:lnTo>
                <a:lnTo>
                  <a:pt x="0" y="7427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3" name="TextBox 13"/>
          <p:cNvSpPr txBox="1"/>
          <p:nvPr/>
        </p:nvSpPr>
        <p:spPr>
          <a:xfrm>
            <a:off x="755981" y="2095719"/>
            <a:ext cx="1562128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MULTI-DAY BIKE TOURS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55981" y="2752702"/>
            <a:ext cx="1562128" cy="1138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en-US" sz="1100" spc="44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We host two cross-state bike tours each summer, Cycle the Erie Canal and Cycle the Hudson Valley.</a:t>
            </a:r>
          </a:p>
          <a:p>
            <a:pPr>
              <a:lnSpc>
                <a:spcPts val="1540"/>
              </a:lnSpc>
            </a:pPr>
            <a:endParaRPr lang="en-US" sz="1100" spc="44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2813192" y="2095719"/>
            <a:ext cx="1562128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GROW TRAILS  AND MAKE THEM SAFER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813192" y="3139214"/>
            <a:ext cx="1562128" cy="1138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en-US" sz="1100" spc="44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We work to expand New York’s trail network and increase access through advocacy, trail counts, &amp; more.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827188" y="2095719"/>
            <a:ext cx="1562128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PUBLIC LANDS STEWARDSHIP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43463" y="2752702"/>
            <a:ext cx="1562128" cy="1138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en-US" sz="1100" spc="44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We host thousands of volunteers each year across the state at Canal Clean Sweep &amp; I Love My Park Day events.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868342" y="2095719"/>
            <a:ext cx="1562128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6"/>
              </a:lnSpc>
            </a:pPr>
            <a:r>
              <a:rPr lang="en-US" sz="2200">
                <a:solidFill>
                  <a:srgbClr val="FFFFFF"/>
                </a:solidFill>
                <a:latin typeface="Anton"/>
                <a:ea typeface="Anton"/>
                <a:cs typeface="Anton"/>
                <a:sym typeface="Anton"/>
              </a:rPr>
              <a:t>GUIDE TRAIL TOWNS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868342" y="2752702"/>
            <a:ext cx="1562128" cy="753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en-US" sz="1100" spc="44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We support trail-side towns to embrace the economic and cultural value of greenways.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14350" y="803275"/>
            <a:ext cx="3778077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46"/>
              </a:lnSpc>
              <a:spcBef>
                <a:spcPct val="0"/>
              </a:spcBef>
            </a:pPr>
            <a:r>
              <a:rPr lang="en-US" sz="3050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PARKS &amp; TRAILS NEW YORK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4350" y="481013"/>
            <a:ext cx="1424806" cy="612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50"/>
              </a:lnSpc>
            </a:pPr>
            <a:r>
              <a:rPr lang="en-US" sz="1750" b="1">
                <a:solidFill>
                  <a:srgbClr val="007496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WHAT WE DO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2077" y="-125277"/>
            <a:ext cx="9568147" cy="5558341"/>
            <a:chOff x="0" y="0"/>
            <a:chExt cx="5040011" cy="29278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040011" cy="2927850"/>
            </a:xfrm>
            <a:custGeom>
              <a:avLst/>
              <a:gdLst/>
              <a:ahLst/>
              <a:cxnLst/>
              <a:rect l="l" t="t" r="r" b="b"/>
              <a:pathLst>
                <a:path w="5040011" h="2927850">
                  <a:moveTo>
                    <a:pt x="10519" y="0"/>
                  </a:moveTo>
                  <a:lnTo>
                    <a:pt x="5029493" y="0"/>
                  </a:lnTo>
                  <a:cubicBezTo>
                    <a:pt x="5035302" y="0"/>
                    <a:pt x="5040011" y="4709"/>
                    <a:pt x="5040011" y="10519"/>
                  </a:cubicBezTo>
                  <a:lnTo>
                    <a:pt x="5040011" y="2917331"/>
                  </a:lnTo>
                  <a:cubicBezTo>
                    <a:pt x="5040011" y="2923141"/>
                    <a:pt x="5035302" y="2927850"/>
                    <a:pt x="5029493" y="2927850"/>
                  </a:cubicBezTo>
                  <a:lnTo>
                    <a:pt x="10519" y="2927850"/>
                  </a:lnTo>
                  <a:cubicBezTo>
                    <a:pt x="4709" y="2927850"/>
                    <a:pt x="0" y="2923141"/>
                    <a:pt x="0" y="2917331"/>
                  </a:cubicBezTo>
                  <a:lnTo>
                    <a:pt x="0" y="10519"/>
                  </a:lnTo>
                  <a:cubicBezTo>
                    <a:pt x="0" y="4709"/>
                    <a:pt x="4709" y="0"/>
                    <a:pt x="10519" y="0"/>
                  </a:cubicBezTo>
                  <a:close/>
                </a:path>
              </a:pathLst>
            </a:custGeom>
            <a:solidFill>
              <a:srgbClr val="E5ECE8"/>
            </a:solidFill>
          </p:spPr>
          <p:txBody>
            <a:bodyPr/>
            <a:lstStyle/>
            <a:p>
              <a:endParaRPr lang="en-US" sz="9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040011" cy="29659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sp>
        <p:nvSpPr>
          <p:cNvPr id="5" name="Freeform 5"/>
          <p:cNvSpPr/>
          <p:nvPr/>
        </p:nvSpPr>
        <p:spPr>
          <a:xfrm rot="-10800000">
            <a:off x="-35519" y="-30529"/>
            <a:ext cx="4670896" cy="5368846"/>
          </a:xfrm>
          <a:custGeom>
            <a:avLst/>
            <a:gdLst/>
            <a:ahLst/>
            <a:cxnLst/>
            <a:rect l="l" t="t" r="r" b="b"/>
            <a:pathLst>
              <a:path w="9341791" h="10737691">
                <a:moveTo>
                  <a:pt x="0" y="0"/>
                </a:moveTo>
                <a:lnTo>
                  <a:pt x="9341791" y="0"/>
                </a:lnTo>
                <a:lnTo>
                  <a:pt x="9341791" y="10737691"/>
                </a:lnTo>
                <a:lnTo>
                  <a:pt x="0" y="107376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6" name="Freeform 6"/>
          <p:cNvSpPr/>
          <p:nvPr/>
        </p:nvSpPr>
        <p:spPr>
          <a:xfrm>
            <a:off x="514350" y="1715379"/>
            <a:ext cx="3626264" cy="909588"/>
          </a:xfrm>
          <a:custGeom>
            <a:avLst/>
            <a:gdLst/>
            <a:ahLst/>
            <a:cxnLst/>
            <a:rect l="l" t="t" r="r" b="b"/>
            <a:pathLst>
              <a:path w="7252528" h="1819176">
                <a:moveTo>
                  <a:pt x="0" y="0"/>
                </a:moveTo>
                <a:lnTo>
                  <a:pt x="7252528" y="0"/>
                </a:lnTo>
                <a:lnTo>
                  <a:pt x="7252528" y="1819176"/>
                </a:lnTo>
                <a:lnTo>
                  <a:pt x="0" y="18191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7" name="Freeform 7"/>
          <p:cNvSpPr/>
          <p:nvPr/>
        </p:nvSpPr>
        <p:spPr>
          <a:xfrm>
            <a:off x="4495032" y="1660669"/>
            <a:ext cx="3666588" cy="1032756"/>
          </a:xfrm>
          <a:custGeom>
            <a:avLst/>
            <a:gdLst/>
            <a:ahLst/>
            <a:cxnLst/>
            <a:rect l="l" t="t" r="r" b="b"/>
            <a:pathLst>
              <a:path w="7333175" h="2065511">
                <a:moveTo>
                  <a:pt x="0" y="0"/>
                </a:moveTo>
                <a:lnTo>
                  <a:pt x="7333175" y="0"/>
                </a:lnTo>
                <a:lnTo>
                  <a:pt x="7333175" y="2065511"/>
                </a:lnTo>
                <a:lnTo>
                  <a:pt x="0" y="20655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8" name="Freeform 8"/>
          <p:cNvSpPr/>
          <p:nvPr/>
        </p:nvSpPr>
        <p:spPr>
          <a:xfrm>
            <a:off x="692766" y="2919455"/>
            <a:ext cx="3447848" cy="1116067"/>
          </a:xfrm>
          <a:custGeom>
            <a:avLst/>
            <a:gdLst/>
            <a:ahLst/>
            <a:cxnLst/>
            <a:rect l="l" t="t" r="r" b="b"/>
            <a:pathLst>
              <a:path w="6895696" h="2232133">
                <a:moveTo>
                  <a:pt x="0" y="0"/>
                </a:moveTo>
                <a:lnTo>
                  <a:pt x="6895696" y="0"/>
                </a:lnTo>
                <a:lnTo>
                  <a:pt x="6895696" y="2232133"/>
                </a:lnTo>
                <a:lnTo>
                  <a:pt x="0" y="22321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9" name="Freeform 9"/>
          <p:cNvSpPr/>
          <p:nvPr/>
        </p:nvSpPr>
        <p:spPr>
          <a:xfrm>
            <a:off x="4870688" y="3071837"/>
            <a:ext cx="3055621" cy="735712"/>
          </a:xfrm>
          <a:custGeom>
            <a:avLst/>
            <a:gdLst/>
            <a:ahLst/>
            <a:cxnLst/>
            <a:rect l="l" t="t" r="r" b="b"/>
            <a:pathLst>
              <a:path w="6111241" h="1471423">
                <a:moveTo>
                  <a:pt x="0" y="0"/>
                </a:moveTo>
                <a:lnTo>
                  <a:pt x="6111241" y="0"/>
                </a:lnTo>
                <a:lnTo>
                  <a:pt x="6111241" y="1471423"/>
                </a:lnTo>
                <a:lnTo>
                  <a:pt x="0" y="14714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sz="900"/>
          </a:p>
        </p:txBody>
      </p:sp>
      <p:sp>
        <p:nvSpPr>
          <p:cNvPr id="10" name="TextBox 10"/>
          <p:cNvSpPr txBox="1"/>
          <p:nvPr/>
        </p:nvSpPr>
        <p:spPr>
          <a:xfrm>
            <a:off x="514350" y="538163"/>
            <a:ext cx="7252528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37"/>
              </a:lnSpc>
            </a:pPr>
            <a:r>
              <a:rPr lang="en-US" sz="3750">
                <a:solidFill>
                  <a:srgbClr val="779A0B"/>
                </a:solidFill>
                <a:latin typeface="Anton"/>
                <a:ea typeface="Anton"/>
                <a:cs typeface="Anton"/>
                <a:sym typeface="Anton"/>
              </a:rPr>
              <a:t>OUR PARTNERS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hj31pfq5tg99ukk1awfepx2o1pcr71"/>
</p:tagLst>
</file>

<file path=ppt/theme/theme1.xml><?xml version="1.0" encoding="utf-8"?>
<a:theme xmlns:a="http://schemas.openxmlformats.org/drawingml/2006/main" name="Office Theme">
  <a:themeElements>
    <a:clrScheme name="CRTC Color Pal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34EA2"/>
      </a:accent1>
      <a:accent2>
        <a:srgbClr val="00A651"/>
      </a:accent2>
      <a:accent3>
        <a:srgbClr val="808285"/>
      </a:accent3>
      <a:accent4>
        <a:srgbClr val="A5A5A5"/>
      </a:accent4>
      <a:accent5>
        <a:srgbClr val="595959"/>
      </a:accent5>
      <a:accent6>
        <a:srgbClr val="00A651"/>
      </a:accent6>
      <a:hlink>
        <a:srgbClr val="034EA2"/>
      </a:hlink>
      <a:folHlink>
        <a:srgbClr val="00A651"/>
      </a:folHlink>
    </a:clrScheme>
    <a:fontScheme name="Forzoasans Data Engineer">
      <a:majorFont>
        <a:latin typeface="Lato Black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edge_2020">
  <a:themeElements>
    <a:clrScheme name="CS PPT Colors HEX">
      <a:dk1>
        <a:sysClr val="windowText" lastClr="000000"/>
      </a:dk1>
      <a:lt1>
        <a:sysClr val="window" lastClr="FFFFFF"/>
      </a:lt1>
      <a:dk2>
        <a:srgbClr val="3F4D55"/>
      </a:dk2>
      <a:lt2>
        <a:srgbClr val="E7E6E6"/>
      </a:lt2>
      <a:accent1>
        <a:srgbClr val="6478BA"/>
      </a:accent1>
      <a:accent2>
        <a:srgbClr val="19BEF0"/>
      </a:accent2>
      <a:accent3>
        <a:srgbClr val="28B67C"/>
      </a:accent3>
      <a:accent4>
        <a:srgbClr val="8DC63F"/>
      </a:accent4>
      <a:accent5>
        <a:srgbClr val="148BCC"/>
      </a:accent5>
      <a:accent6>
        <a:srgbClr val="F8811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dge_2020" id="{9B28A506-AC6C-4B3B-B360-5ACB608FB965}" vid="{B884D072-6F1A-46E1-AF8E-CAD85F11BF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c273e7e-0c90-4240-a1a5-e0f20363ad23" xsi:nil="true"/>
    <lcf76f155ced4ddcb4097134ff3c332f xmlns="4d4d14b7-5f3b-40f4-b6f7-3f2d601dc58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31ACEFECB40B4F95A0EACBD70EBE71" ma:contentTypeVersion="16" ma:contentTypeDescription="Create a new document." ma:contentTypeScope="" ma:versionID="ab073982ed635cca3223abdb7b6bba9e">
  <xsd:schema xmlns:xsd="http://www.w3.org/2001/XMLSchema" xmlns:xs="http://www.w3.org/2001/XMLSchema" xmlns:p="http://schemas.microsoft.com/office/2006/metadata/properties" xmlns:ns2="4d4d14b7-5f3b-40f4-b6f7-3f2d601dc58f" xmlns:ns3="6c273e7e-0c90-4240-a1a5-e0f20363ad23" targetNamespace="http://schemas.microsoft.com/office/2006/metadata/properties" ma:root="true" ma:fieldsID="57f38fef8f9953b5b43da806b57f6d60" ns2:_="" ns3:_="">
    <xsd:import namespace="4d4d14b7-5f3b-40f4-b6f7-3f2d601dc58f"/>
    <xsd:import namespace="6c273e7e-0c90-4240-a1a5-e0f20363ad2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d14b7-5f3b-40f4-b6f7-3f2d601dc58f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be69715-fbd2-40c2-a7d0-f4eaf647bca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273e7e-0c90-4240-a1a5-e0f20363ad2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7839a2f-0fa5-4928-95e0-efdbf1c9eb40}" ma:internalName="TaxCatchAll" ma:showField="CatchAllData" ma:web="6c273e7e-0c90-4240-a1a5-e0f20363ad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0692EC-7381-4DC4-BAE3-AEC6604CD6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A6873F-E297-499A-A386-25FFBC91E6C4}">
  <ds:schemaRefs>
    <ds:schemaRef ds:uri="4d4d14b7-5f3b-40f4-b6f7-3f2d601dc58f"/>
    <ds:schemaRef ds:uri="6c273e7e-0c90-4240-a1a5-e0f20363ad23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1505060-3201-4DF7-AEC8-47A514624B8B}">
  <ds:schemaRefs>
    <ds:schemaRef ds:uri="4d4d14b7-5f3b-40f4-b6f7-3f2d601dc58f"/>
    <ds:schemaRef ds:uri="6c273e7e-0c90-4240-a1a5-e0f20363ad2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209</TotalTime>
  <Words>1527</Words>
  <Application>Microsoft Office PowerPoint</Application>
  <PresentationFormat>On-screen Show (16:9)</PresentationFormat>
  <Paragraphs>281</Paragraphs>
  <Slides>48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62" baseType="lpstr">
      <vt:lpstr>Anton</vt:lpstr>
      <vt:lpstr>Arial</vt:lpstr>
      <vt:lpstr>Calibri</vt:lpstr>
      <vt:lpstr>Courier New</vt:lpstr>
      <vt:lpstr>ITC Franklin Gothic LT</vt:lpstr>
      <vt:lpstr>ITC Franklin Gothic LT Semi-Bold</vt:lpstr>
      <vt:lpstr>Open Sans</vt:lpstr>
      <vt:lpstr>Proxima Nova</vt:lpstr>
      <vt:lpstr>Proxima Nova Bold</vt:lpstr>
      <vt:lpstr>Proxima Nova Italics</vt:lpstr>
      <vt:lpstr>Segoe UI</vt:lpstr>
      <vt:lpstr>Wingdings</vt:lpstr>
      <vt:lpstr>Office Theme</vt:lpstr>
      <vt:lpstr>Wedge_2020</vt:lpstr>
      <vt:lpstr>Active Transportation Advisory Committee</vt:lpstr>
      <vt:lpstr>WELCOME</vt:lpstr>
      <vt:lpstr>Hybrid Meeting Guidelines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DISCUSSION ITEMS</vt:lpstr>
      <vt:lpstr>2026 Walk, Bike, Roll New York  Symposium Summary</vt:lpstr>
      <vt:lpstr>2026 Trail Count Program Report</vt:lpstr>
      <vt:lpstr>Hudson River Valley Greenway Conservancy Trail Grant Program</vt:lpstr>
      <vt:lpstr>PowerPoint Presentation</vt:lpstr>
      <vt:lpstr>PowerPoint Presentation</vt:lpstr>
      <vt:lpstr>PARTICIPANT UPDATES</vt:lpstr>
      <vt:lpstr>UPCOMING MEETINGS</vt:lpstr>
      <vt:lpstr>Upcoming Meetings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JohnstonXD</dc:creator>
  <cp:keywords/>
  <dc:description/>
  <cp:lastModifiedBy>Ethan Townsend</cp:lastModifiedBy>
  <cp:revision>23</cp:revision>
  <dcterms:created xsi:type="dcterms:W3CDTF">2021-02-06T04:56:56Z</dcterms:created>
  <dcterms:modified xsi:type="dcterms:W3CDTF">2026-07-08T12:40:02Z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0x0101003C31ACEFECB40B4F95A0EACBD70EBE71</vt:lpwstr>
  </property>
  <property fmtid="{D5CDD505-2E9C-101B-9397-08002B2CF9AE}" pid="3" name="MediaServiceImageTags">
    <vt:lpwstr/>
  </property>
</Properties>
</file>